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82" r:id="rId8"/>
    <p:sldId id="275" r:id="rId9"/>
    <p:sldId id="262" r:id="rId10"/>
    <p:sldId id="276" r:id="rId11"/>
    <p:sldId id="285" r:id="rId12"/>
    <p:sldId id="277" r:id="rId13"/>
    <p:sldId id="263" r:id="rId14"/>
    <p:sldId id="267" r:id="rId15"/>
    <p:sldId id="284" r:id="rId16"/>
    <p:sldId id="264" r:id="rId17"/>
    <p:sldId id="270" r:id="rId18"/>
    <p:sldId id="280" r:id="rId19"/>
    <p:sldId id="293" r:id="rId20"/>
    <p:sldId id="294" r:id="rId21"/>
    <p:sldId id="286" r:id="rId22"/>
    <p:sldId id="290" r:id="rId23"/>
    <p:sldId id="291" r:id="rId24"/>
    <p:sldId id="292" r:id="rId25"/>
    <p:sldId id="287" r:id="rId26"/>
    <p:sldId id="288" r:id="rId27"/>
    <p:sldId id="289" r:id="rId28"/>
    <p:sldId id="279" r:id="rId29"/>
    <p:sldId id="295" r:id="rId30"/>
    <p:sldId id="296" r:id="rId31"/>
    <p:sldId id="297" r:id="rId32"/>
    <p:sldId id="298" r:id="rId33"/>
    <p:sldId id="299" r:id="rId34"/>
    <p:sldId id="30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tterow, Stephanie J." initials="SJT"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181100"/>
    <a:srgbClr val="2E2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76710" autoAdjust="0"/>
  </p:normalViewPr>
  <p:slideViewPr>
    <p:cSldViewPr showGuides="1">
      <p:cViewPr varScale="1">
        <p:scale>
          <a:sx n="86" d="100"/>
          <a:sy n="86" d="100"/>
        </p:scale>
        <p:origin x="-1692" y="-78"/>
      </p:cViewPr>
      <p:guideLst>
        <p:guide orient="horz" pos="240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8E4FA7-E95F-4355-B81D-3B451A5D760B}" type="datetimeFigureOut">
              <a:rPr lang="en-US" smtClean="0"/>
              <a:t>10/20/2017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7C50B72-0577-4983-9E2F-E9CC26CDD3C7}" type="slidenum">
              <a:rPr lang="en-US" smtClean="0"/>
              <a:t>‹#›</a:t>
            </a:fld>
            <a:endParaRPr lang="en-US"/>
          </a:p>
        </p:txBody>
      </p:sp>
    </p:spTree>
    <p:extLst>
      <p:ext uri="{BB962C8B-B14F-4D97-AF65-F5344CB8AC3E}">
        <p14:creationId xmlns:p14="http://schemas.microsoft.com/office/powerpoint/2010/main" val="182169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BCF0DB-32D2-4BF3-927F-6E341B8A5584}" type="datetimeFigureOut">
              <a:rPr lang="en-US" smtClean="0"/>
              <a:t>10/20/2017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C83380-1943-4BF0-8EFA-1518F215BBF6}" type="slidenum">
              <a:rPr lang="en-US" smtClean="0"/>
              <a:t>‹#›</a:t>
            </a:fld>
            <a:endParaRPr lang="en-US"/>
          </a:p>
        </p:txBody>
      </p:sp>
    </p:spTree>
    <p:extLst>
      <p:ext uri="{BB962C8B-B14F-4D97-AF65-F5344CB8AC3E}">
        <p14:creationId xmlns:p14="http://schemas.microsoft.com/office/powerpoint/2010/main" val="118749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preme.justia.com/cases/federal/us/541/26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supreme.justia.com/cases/federal/us/478/109/case.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b="1" u="sng" dirty="0" smtClean="0"/>
              <a:t>Masterpiece </a:t>
            </a:r>
            <a:r>
              <a:rPr lang="en-US" sz="800" b="1" u="sng" dirty="0" err="1" smtClean="0"/>
              <a:t>Cakeshop</a:t>
            </a:r>
            <a:r>
              <a:rPr lang="en-US" sz="800" b="1" u="sng" dirty="0" smtClean="0"/>
              <a:t>, Ltd. v. Colorado Civil Rights Commission</a:t>
            </a:r>
          </a:p>
          <a:p>
            <a:r>
              <a:rPr lang="en-US" altLang="en-US" b="0" i="0" dirty="0" smtClean="0"/>
              <a:t>SCOTUS Blog: http://www.scotusblog.com/case-files/cases/masterpiece-cakeshop-ltd-v-colorado-civil-rights-commn/</a:t>
            </a:r>
          </a:p>
          <a:p>
            <a:pPr eaLnBrk="1" hangingPunct="1"/>
            <a:r>
              <a:rPr lang="en-US" altLang="en-US" b="0" i="0" dirty="0" smtClean="0"/>
              <a:t>Cert Petition: http://www.scotusblog.com/wp-content/uploads/2016/08/16-111-cert-petition.pdf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Digital Realty Trust, Inc. v. Somers</a:t>
            </a:r>
          </a:p>
          <a:p>
            <a:r>
              <a:rPr lang="en-US" altLang="en-US" b="0" i="0" dirty="0" smtClean="0"/>
              <a:t>SCOTUS Blog: http://www.scotusblog.com/case-files/cases/digital-realty-trust-inc-v-somers/</a:t>
            </a:r>
          </a:p>
          <a:p>
            <a:r>
              <a:rPr lang="en-US" altLang="en-US" b="0" i="0" dirty="0" smtClean="0"/>
              <a:t>Cert Petition: http://www.scotusblog.com/wp-content/uploads/2017/05/16-1276-cert-petition.pdf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29919C1-7E7B-48A5-BBB9-2CC12E32F3D4}" type="slidenum">
              <a:rPr lang="en-US" altLang="en-US" smtClean="0">
                <a:solidFill>
                  <a:srgbClr val="000000"/>
                </a:solidFill>
              </a:rPr>
              <a:pPr>
                <a:spcBef>
                  <a:spcPct val="0"/>
                </a:spcBef>
              </a:pPr>
              <a:t>19</a:t>
            </a:fld>
            <a:endParaRPr lang="en-US" altLang="en-US" smtClean="0">
              <a:solidFill>
                <a:srgbClr val="000000"/>
              </a:solidFill>
            </a:endParaRPr>
          </a:p>
        </p:txBody>
      </p:sp>
      <p:sp>
        <p:nvSpPr>
          <p:cNvPr id="14746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330249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59578E8-267C-416D-8932-CF68EF830C32}" type="slidenum">
              <a:rPr lang="en-US" altLang="en-US" smtClean="0">
                <a:solidFill>
                  <a:srgbClr val="000000"/>
                </a:solidFill>
              </a:rPr>
              <a:pPr>
                <a:spcBef>
                  <a:spcPct val="0"/>
                </a:spcBef>
              </a:pPr>
              <a:t>20</a:t>
            </a:fld>
            <a:endParaRPr lang="en-US" altLang="en-US" smtClean="0">
              <a:solidFill>
                <a:srgbClr val="000000"/>
              </a:solidFill>
            </a:endParaRPr>
          </a:p>
        </p:txBody>
      </p:sp>
      <p:sp>
        <p:nvSpPr>
          <p:cNvPr id="1495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416026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i="1" smtClean="0"/>
              <a:t>	</a:t>
            </a:r>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E3D9196-91BF-4233-B044-7E75EB5D5325}" type="slidenum">
              <a:rPr lang="en-US" altLang="en-US" smtClean="0">
                <a:solidFill>
                  <a:srgbClr val="000000"/>
                </a:solidFill>
              </a:rPr>
              <a:pPr>
                <a:spcBef>
                  <a:spcPct val="0"/>
                </a:spcBef>
              </a:pPr>
              <a:t>22</a:t>
            </a:fld>
            <a:endParaRPr lang="en-US" altLang="en-US" smtClean="0">
              <a:solidFill>
                <a:srgbClr val="000000"/>
              </a:solidFill>
            </a:endParaRPr>
          </a:p>
        </p:txBody>
      </p:sp>
      <p:sp>
        <p:nvSpPr>
          <p:cNvPr id="1423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1200600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947E8A-757C-45BD-9EDA-F7A5CAA6D8F9}" type="slidenum">
              <a:rPr lang="en-US" altLang="en-US" smtClean="0">
                <a:solidFill>
                  <a:srgbClr val="000000"/>
                </a:solidFill>
              </a:rPr>
              <a:pPr>
                <a:spcBef>
                  <a:spcPct val="0"/>
                </a:spcBef>
              </a:pPr>
              <a:t>23</a:t>
            </a:fld>
            <a:endParaRPr lang="en-US" altLang="en-US" smtClean="0">
              <a:solidFill>
                <a:srgbClr val="000000"/>
              </a:solidFill>
            </a:endParaRPr>
          </a:p>
        </p:txBody>
      </p:sp>
      <p:sp>
        <p:nvSpPr>
          <p:cNvPr id="1443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18326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This case was argued in January of 2017 but no opinion was issued. The case was set for reargument on Monday, October 2, 2017. Justice Gorsuch will likely have an impact on this case.</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2CBC950-0DC9-4920-B475-2DC6799E8A97}" type="slidenum">
              <a:rPr lang="en-US" altLang="en-US" smtClean="0">
                <a:solidFill>
                  <a:srgbClr val="000000"/>
                </a:solidFill>
              </a:rPr>
              <a:pPr>
                <a:spcBef>
                  <a:spcPct val="0"/>
                </a:spcBef>
              </a:pPr>
              <a:t>25</a:t>
            </a:fld>
            <a:endParaRPr lang="en-US" altLang="en-US" smtClean="0">
              <a:solidFill>
                <a:srgbClr val="000000"/>
              </a:solidFill>
            </a:endParaRPr>
          </a:p>
        </p:txBody>
      </p:sp>
      <p:sp>
        <p:nvSpPr>
          <p:cNvPr id="10445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1550700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u="sng" smtClean="0">
              <a:ea typeface="ＭＳ Ｐゴシック" panose="020B0600070205080204" pitchFamily="34" charset="-128"/>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50DD6E-F64B-4157-99EE-275778CD72E6}" type="slidenum">
              <a:rPr lang="en-US" altLang="en-US" smtClean="0">
                <a:solidFill>
                  <a:srgbClr val="000000"/>
                </a:solidFill>
              </a:rPr>
              <a:pPr>
                <a:spcBef>
                  <a:spcPct val="0"/>
                </a:spcBef>
              </a:pPr>
              <a:t>26</a:t>
            </a:fld>
            <a:endParaRPr lang="en-US" altLang="en-US" smtClean="0">
              <a:solidFill>
                <a:srgbClr val="000000"/>
              </a:solidFill>
            </a:endParaRPr>
          </a:p>
        </p:txBody>
      </p:sp>
      <p:sp>
        <p:nvSpPr>
          <p:cNvPr id="1065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63537" indent="-292797">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74423" indent="-234562">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43545" indent="-234562">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14285" indent="-234562">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80172"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46059"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11946"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77833" indent="-234562"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14975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DEA: see my email for the full passages, if you would prefer selecting different quotes.  You could also cut the speech quote after “impunity” if you want to shorten it.  Additionally, given the audience, I am not sure whether you need to define what the “rule of lenity” is.</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28851D-98DE-4B26-A965-DE246DF5C08F}" type="slidenum">
              <a:rPr lang="en-US" altLang="en-US" smtClean="0">
                <a:solidFill>
                  <a:srgbClr val="000000"/>
                </a:solidFill>
              </a:rPr>
              <a:pPr>
                <a:spcBef>
                  <a:spcPct val="0"/>
                </a:spcBef>
              </a:pPr>
              <a:t>27</a:t>
            </a:fld>
            <a:endParaRPr lang="en-US" altLang="en-US" smtClean="0">
              <a:solidFill>
                <a:srgbClr val="000000"/>
              </a:solidFill>
            </a:endParaRPr>
          </a:p>
        </p:txBody>
      </p:sp>
      <p:sp>
        <p:nvSpPr>
          <p:cNvPr id="1085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smtClean="0">
              <a:solidFill>
                <a:srgbClr val="000000"/>
              </a:solidFill>
            </a:endParaRPr>
          </a:p>
        </p:txBody>
      </p:sp>
    </p:spTree>
    <p:extLst>
      <p:ext uri="{BB962C8B-B14F-4D97-AF65-F5344CB8AC3E}">
        <p14:creationId xmlns:p14="http://schemas.microsoft.com/office/powerpoint/2010/main" val="351366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Oil States Energy Services LLC v. Greene’s Energy Group, LLC</a:t>
            </a:r>
          </a:p>
          <a:p>
            <a:r>
              <a:rPr lang="en-US" altLang="en-US" b="0" i="0" dirty="0" smtClean="0"/>
              <a:t>SCOTUS Blog: http://www.scotusblog.com/case-files/cases/oil-states-energy-services-llc-v-greenes-energy-group-llc/</a:t>
            </a:r>
          </a:p>
          <a:p>
            <a:r>
              <a:rPr lang="en-US" altLang="en-US" b="0" i="0" dirty="0" smtClean="0"/>
              <a:t>Cert Petition: http://www.scotusblog.com/wp-content/uploads/2017/06/16-712-petition.pdf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b="1" u="sng" dirty="0" smtClean="0"/>
              <a:t>Trump v. Hawaii</a:t>
            </a:r>
          </a:p>
          <a:p>
            <a:r>
              <a:rPr lang="en-US" altLang="en-US" b="0" i="0" dirty="0" smtClean="0"/>
              <a:t>SCOTUS Blog: http://www.scotusblog.com/case-files/cases/trump-v-hawaii/</a:t>
            </a:r>
          </a:p>
          <a:p>
            <a:endParaRPr lang="en-US" altLang="en-US" b="0" i="0" dirty="0" smtClean="0"/>
          </a:p>
          <a:p>
            <a:r>
              <a:rPr lang="en-US" sz="800" b="1" u="sng" dirty="0" smtClean="0"/>
              <a:t>Trump v. International Refugee Assistance Project</a:t>
            </a:r>
          </a:p>
          <a:p>
            <a:r>
              <a:rPr lang="en-US" altLang="en-US" b="0" i="0" dirty="0" smtClean="0"/>
              <a:t>SCOTUS Blog: http://www.scotusblog.com/case-files/cases/trump-v-international-refugee-assistance-project/</a:t>
            </a:r>
          </a:p>
          <a:p>
            <a:r>
              <a:rPr lang="en-US" altLang="en-US" b="0" i="0" dirty="0" smtClean="0"/>
              <a:t>Cert Petition: http://www.scotusblog.com/wp-content/uploads/2017/06/16-1436-petition-trump-v.-irap.pdf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Oil States Energy Services LLC v. Greene’s Energy Group, LLC</a:t>
            </a:r>
          </a:p>
          <a:p>
            <a:r>
              <a:rPr lang="en-US" altLang="en-US" b="0" i="0" dirty="0" smtClean="0"/>
              <a:t>SCOTUS Blog: http://www.scotusblog.com/case-files/cases/oil-states-energy-services-llc-v-greenes-energy-group-llc/</a:t>
            </a:r>
          </a:p>
          <a:p>
            <a:r>
              <a:rPr lang="en-US" altLang="en-US" b="0" i="0" dirty="0" smtClean="0"/>
              <a:t>Cert Petition: http://www.scotusblog.com/wp-content/uploads/2017/06/16-712-petition.pdf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Oil States Energy Services LLC v. Greene’s Energy Group, LLC</a:t>
            </a:r>
          </a:p>
          <a:p>
            <a:r>
              <a:rPr lang="en-US" altLang="en-US" b="0" i="0" dirty="0" smtClean="0"/>
              <a:t>SCOTUS Blog: http://www.scotusblog.com/case-files/cases/oil-states-energy-services-llc-v-greenes-energy-group-llc/</a:t>
            </a:r>
          </a:p>
          <a:p>
            <a:r>
              <a:rPr lang="en-US" altLang="en-US" b="0" i="0" dirty="0" smtClean="0"/>
              <a:t>Cert Petition: http://www.scotusblog.com/wp-content/uploads/2017/06/16-712-petition.pdf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Oil States Energy Services LLC v. Greene’s Energy Group, LLC</a:t>
            </a:r>
          </a:p>
          <a:p>
            <a:r>
              <a:rPr lang="en-US" altLang="en-US" b="0" i="0" dirty="0" smtClean="0"/>
              <a:t>SCOTUS Blog: http://www.scotusblog.com/case-files/cases/oil-states-energy-services-llc-v-greenes-energy-group-llc/</a:t>
            </a:r>
          </a:p>
          <a:p>
            <a:r>
              <a:rPr lang="en-US" altLang="en-US" b="0" i="0" dirty="0" smtClean="0"/>
              <a:t>Cert Petition: http://www.scotusblog.com/wp-content/uploads/2017/06/16-712-petition.pdf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SAS Institute Inc. v. </a:t>
            </a:r>
            <a:r>
              <a:rPr lang="en-US" sz="1200" b="1" i="0" u="sng" kern="1200" dirty="0" err="1" smtClean="0">
                <a:solidFill>
                  <a:schemeClr val="tx1"/>
                </a:solidFill>
                <a:effectLst/>
                <a:latin typeface="+mn-lt"/>
                <a:ea typeface="+mn-ea"/>
                <a:cs typeface="+mn-cs"/>
              </a:rPr>
              <a:t>Matal</a:t>
            </a:r>
            <a:endParaRPr lang="en-US" sz="1200" b="1" i="0" u="sng" kern="1200" dirty="0" smtClean="0">
              <a:solidFill>
                <a:schemeClr val="tx1"/>
              </a:solidFill>
              <a:effectLst/>
              <a:latin typeface="+mn-lt"/>
              <a:ea typeface="+mn-ea"/>
              <a:cs typeface="+mn-cs"/>
            </a:endParaRPr>
          </a:p>
          <a:p>
            <a:r>
              <a:rPr lang="en-US" altLang="en-US" b="0" i="0" dirty="0" smtClean="0"/>
              <a:t>SCOTUS Blog: http://www.scotusblog.com/case-files/cases/sas-institute-inc-v-lee/</a:t>
            </a:r>
          </a:p>
          <a:p>
            <a:r>
              <a:rPr lang="en-US" altLang="en-US" b="0" i="0" dirty="0" smtClean="0"/>
              <a:t>Cert Petition: http://www.scotusblog.com/wp-content/uploads/2017/02/16-969-cert-petition.pdf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SAS Institute Inc. v. </a:t>
            </a:r>
            <a:r>
              <a:rPr lang="en-US" sz="1200" b="1" i="0" u="sng" kern="1200" dirty="0" err="1" smtClean="0">
                <a:solidFill>
                  <a:schemeClr val="tx1"/>
                </a:solidFill>
                <a:effectLst/>
                <a:latin typeface="+mn-lt"/>
                <a:ea typeface="+mn-ea"/>
                <a:cs typeface="+mn-cs"/>
              </a:rPr>
              <a:t>Matal</a:t>
            </a:r>
            <a:endParaRPr lang="en-US" sz="1200" b="1" i="0" u="sng" kern="1200" dirty="0" smtClean="0">
              <a:solidFill>
                <a:schemeClr val="tx1"/>
              </a:solidFill>
              <a:effectLst/>
              <a:latin typeface="+mn-lt"/>
              <a:ea typeface="+mn-ea"/>
              <a:cs typeface="+mn-cs"/>
            </a:endParaRPr>
          </a:p>
          <a:p>
            <a:r>
              <a:rPr lang="en-US" altLang="en-US" b="0" i="0" dirty="0" smtClean="0"/>
              <a:t>SCOTUS Blog: http://www.scotusblog.com/case-files/cases/sas-institute-inc-v-lee/</a:t>
            </a:r>
          </a:p>
          <a:p>
            <a:r>
              <a:rPr lang="en-US" altLang="en-US" b="0" i="0" dirty="0" smtClean="0"/>
              <a:t>Cert Petition: http://www.scotusblog.com/wp-content/uploads/2017/02/16-969-cert-petition.pdf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b="1" u="sng" dirty="0" smtClean="0"/>
              <a:t>Gill v. </a:t>
            </a:r>
            <a:r>
              <a:rPr lang="en-US" sz="800" b="1" u="sng" dirty="0" err="1" smtClean="0"/>
              <a:t>Whitford</a:t>
            </a:r>
            <a:endParaRPr lang="en-US" sz="800" b="1" u="sng" dirty="0" smtClean="0"/>
          </a:p>
          <a:p>
            <a:pPr eaLnBrk="1" hangingPunct="1"/>
            <a:r>
              <a:rPr lang="en-US" altLang="en-US" b="0" i="0" dirty="0" smtClean="0"/>
              <a:t>Key</a:t>
            </a:r>
            <a:r>
              <a:rPr lang="en-US" altLang="en-US" b="0" i="0" baseline="0" dirty="0" smtClean="0"/>
              <a:t> Issues:</a:t>
            </a:r>
          </a:p>
          <a:p>
            <a:pPr marL="228600" indent="-228600" eaLnBrk="1" hangingPunct="1">
              <a:buAutoNum type="arabicParenBoth"/>
            </a:pPr>
            <a:r>
              <a:rPr lang="en-US" dirty="0" smtClean="0"/>
              <a:t>Whether the district court violated </a:t>
            </a:r>
            <a:r>
              <a:rPr lang="en-US" i="1" dirty="0" err="1" smtClean="0">
                <a:hlinkClick r:id="rId3"/>
              </a:rPr>
              <a:t>Vieth</a:t>
            </a:r>
            <a:r>
              <a:rPr lang="en-US" i="1" dirty="0" smtClean="0">
                <a:hlinkClick r:id="rId3"/>
              </a:rPr>
              <a:t> v. </a:t>
            </a:r>
            <a:r>
              <a:rPr lang="en-US" i="1" dirty="0" err="1" smtClean="0">
                <a:hlinkClick r:id="rId3"/>
              </a:rPr>
              <a:t>Jubelirer</a:t>
            </a:r>
            <a:r>
              <a:rPr lang="en-US" dirty="0" smtClean="0"/>
              <a:t> when it held that it had the authority to entertain a statewide challenge to Wisconsin's redistricting plan, instead of requiring a district-by-district analysis; </a:t>
            </a:r>
          </a:p>
          <a:p>
            <a:pPr marL="228600" indent="-228600" eaLnBrk="1" hangingPunct="1">
              <a:buAutoNum type="arabicParenBoth"/>
            </a:pPr>
            <a:r>
              <a:rPr lang="en-US" dirty="0" smtClean="0"/>
              <a:t>whether the district court violated </a:t>
            </a:r>
            <a:r>
              <a:rPr lang="en-US" i="1" dirty="0" err="1" smtClean="0"/>
              <a:t>Vieth</a:t>
            </a:r>
            <a:r>
              <a:rPr lang="en-US" dirty="0" smtClean="0"/>
              <a:t> when it held that Wisconsin's redistricting plan was an impermissible partisan gerrymander, even though it was undisputed that the plan complies with traditional redistricting principles; </a:t>
            </a:r>
          </a:p>
          <a:p>
            <a:pPr marL="228600" indent="-228600" eaLnBrk="1" hangingPunct="1">
              <a:buAutoNum type="arabicParenBoth"/>
            </a:pPr>
            <a:r>
              <a:rPr lang="en-US" dirty="0" smtClean="0"/>
              <a:t>whether the district court violated </a:t>
            </a:r>
            <a:r>
              <a:rPr lang="en-US" i="1" dirty="0" err="1" smtClean="0"/>
              <a:t>Vieth</a:t>
            </a:r>
            <a:r>
              <a:rPr lang="en-US" dirty="0" smtClean="0"/>
              <a:t> by adopting a watered-down version of the partisan-gerrymandering test employed by the plurality in </a:t>
            </a:r>
            <a:r>
              <a:rPr lang="en-US" i="1" dirty="0" smtClean="0">
                <a:hlinkClick r:id="rId4"/>
              </a:rPr>
              <a:t>Davis v. </a:t>
            </a:r>
            <a:r>
              <a:rPr lang="en-US" i="1" dirty="0" err="1" smtClean="0">
                <a:hlinkClick r:id="rId4"/>
              </a:rPr>
              <a:t>Bandemer</a:t>
            </a:r>
            <a:r>
              <a:rPr lang="en-US" dirty="0" smtClean="0"/>
              <a:t>; </a:t>
            </a:r>
          </a:p>
          <a:p>
            <a:pPr marL="228600" indent="-228600" eaLnBrk="1" hangingPunct="1">
              <a:buAutoNum type="arabicParenBoth"/>
            </a:pPr>
            <a:r>
              <a:rPr lang="en-US" dirty="0" smtClean="0"/>
              <a:t>whether the defendants are entitled, at a minimum, to present additional evidence showing that they would have prevailed under the district court's test, which the court announced only after the record had closed; and </a:t>
            </a:r>
          </a:p>
          <a:p>
            <a:pPr marL="228600" indent="-228600" eaLnBrk="1" hangingPunct="1">
              <a:buAutoNum type="arabicParenBoth"/>
            </a:pPr>
            <a:r>
              <a:rPr lang="en-US" dirty="0" smtClean="0"/>
              <a:t>whether partisan-gerrymandering claims are justiciable.</a:t>
            </a:r>
          </a:p>
          <a:p>
            <a:pPr marL="0" indent="0" eaLnBrk="1" hangingPunct="1">
              <a:buNone/>
            </a:pPr>
            <a:endParaRPr lang="en-US" altLang="en-US" b="0" i="0" baseline="0" dirty="0" smtClean="0"/>
          </a:p>
          <a:p>
            <a:pPr eaLnBrk="1" hangingPunct="1"/>
            <a:r>
              <a:rPr lang="en-US" altLang="en-US" b="0" i="0" dirty="0" smtClean="0"/>
              <a:t>SCOTUS Blog: http://www.scotusblog.com/case-files/cases/gill-v-whitford/</a:t>
            </a:r>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i="0" u="sng" kern="1200" dirty="0" smtClean="0">
                <a:solidFill>
                  <a:schemeClr val="tx1"/>
                </a:solidFill>
                <a:latin typeface="+mn-lt"/>
                <a:ea typeface="+mn-ea"/>
                <a:cs typeface="+mn-cs"/>
              </a:rPr>
              <a:t>Christie v. National Collegiate Athletic Association</a:t>
            </a:r>
          </a:p>
          <a:p>
            <a:pPr eaLnBrk="1" hangingPunct="1"/>
            <a:r>
              <a:rPr lang="en-US" altLang="en-US" b="0" i="0" dirty="0" smtClean="0"/>
              <a:t>Issue: Whether a federal statute that prohibits modification or repeal of state-law prohibitions on private conduct impermissibly commandeers the regulatory power of states in contravention of New York v. United States?</a:t>
            </a:r>
          </a:p>
          <a:p>
            <a:pPr eaLnBrk="1" hangingPunct="1"/>
            <a:r>
              <a:rPr lang="en-US" altLang="en-US" b="0" i="0" dirty="0" smtClean="0"/>
              <a:t>SCOTUS Blog: http://www.scotusblog.com/case-files/cases/christie-v-national-collegiate-athletic-association-2/</a:t>
            </a:r>
          </a:p>
          <a:p>
            <a:pPr eaLnBrk="1" hangingPunct="1"/>
            <a:r>
              <a:rPr lang="en-US" altLang="en-US" b="0" i="0" dirty="0" smtClean="0"/>
              <a:t>Cert Petition: http://www.scotusblog.com/wp-content/uploads/2016/10/16-476-cert-petition.pdf</a:t>
            </a:r>
          </a:p>
          <a:p>
            <a:pPr eaLnBrk="1" hangingPunct="1"/>
            <a:endParaRPr lang="en-US" alt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Carpenter v. United States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Issue: Whether a federal statute that prohibits adjustment or repeal of state-law prohibitions on private conduct impermissibly commandeers the regulatory power of states in contravention of New York v. United States and </a:t>
            </a:r>
            <a:r>
              <a:rPr lang="en-US" b="0" u="none" dirty="0" err="1" smtClean="0"/>
              <a:t>Printz</a:t>
            </a:r>
            <a:r>
              <a:rPr lang="en-US" b="0" u="none" dirty="0" smtClean="0"/>
              <a:t> v. United States?</a:t>
            </a:r>
          </a:p>
          <a:p>
            <a:pPr eaLnBrk="1" hangingPunct="1"/>
            <a:r>
              <a:rPr lang="en-US" altLang="en-US" b="0" i="0" dirty="0" smtClean="0"/>
              <a:t>SCOTUS Blog: http://www.scotusblog.com/case-files/cases/carpenter-v-united-states-2/</a:t>
            </a:r>
          </a:p>
          <a:p>
            <a:pPr eaLnBrk="1" hangingPunct="1"/>
            <a:r>
              <a:rPr lang="en-US" altLang="en-US" b="0" i="0" dirty="0" smtClean="0"/>
              <a:t>Cert Petition: http://www.scotusblog.com/wp-content/uploads/2016/10/16-402-cert-petition.pdf</a:t>
            </a:r>
            <a:endParaRPr lang="en-US" b="1" dirty="0" smtClean="0"/>
          </a:p>
          <a:p>
            <a:pPr eaLnBrk="1" hangingPunct="1"/>
            <a:endParaRPr lang="en-US" altLang="en-US" b="0" i="0" dirty="0" smtClean="0"/>
          </a:p>
          <a:p>
            <a:pPr eaLnBrk="1" hangingPunct="1"/>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b="1" u="sng" dirty="0" smtClean="0"/>
              <a:t>Cyan, Inc. v. Beaver County Employees Retirement Fund</a:t>
            </a:r>
          </a:p>
          <a:p>
            <a:pPr eaLnBrk="1" hangingPunct="1"/>
            <a:r>
              <a:rPr lang="en-US" altLang="en-US" b="0" i="0" dirty="0" smtClean="0"/>
              <a:t>SCOTUS Blog: http://www.scotusblog.com/case-files/cases/cyan-inc-v-beaver-county-employees-retirement-fund/</a:t>
            </a:r>
          </a:p>
          <a:p>
            <a:pPr eaLnBrk="1" hangingPunct="1"/>
            <a:r>
              <a:rPr lang="en-US" altLang="en-US" b="0" i="0" dirty="0" smtClean="0"/>
              <a:t>Cert Petition: http://www.scotusblog.com/wp-content/uploads/2016/06/15-1439-petition.pdf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800" b="1" u="sng" dirty="0" smtClean="0"/>
              <a:t>Jesner v. Arab Bank, PLC </a:t>
            </a:r>
          </a:p>
          <a:p>
            <a:pPr eaLnBrk="1" hangingPunct="1"/>
            <a:r>
              <a:rPr lang="en-US" altLang="en-US" b="0" i="0" dirty="0" smtClean="0"/>
              <a:t>SCOTUS Blog: http://www.scotusblog.com/case-files/cases/jesner-v-arab-bank-plc/</a:t>
            </a:r>
          </a:p>
          <a:p>
            <a:pPr eaLnBrk="1" hangingPunct="1"/>
            <a:r>
              <a:rPr lang="en-US" altLang="en-US" b="0" i="0" dirty="0" smtClean="0"/>
              <a:t>Cert Petition: http://www.scotusblog.com/wp-content/uploads/2016/10/16-499-cert-petition.pdf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b="1" u="sng" dirty="0" smtClean="0"/>
              <a:t>Epic Systems Corp. v. Lewis</a:t>
            </a:r>
          </a:p>
          <a:p>
            <a:pPr eaLnBrk="1" hangingPunct="1"/>
            <a:r>
              <a:rPr lang="en-US" altLang="en-US" b="0" i="0" dirty="0" smtClean="0"/>
              <a:t>Specific Issue: It asks whether Section 7 of</a:t>
            </a:r>
            <a:r>
              <a:rPr lang="en-US" altLang="en-US" b="0" i="0" baseline="0" dirty="0" smtClean="0"/>
              <a:t> </a:t>
            </a:r>
            <a:r>
              <a:rPr lang="en-US" altLang="en-US" b="0" i="0" dirty="0" smtClean="0"/>
              <a:t>the </a:t>
            </a:r>
            <a:r>
              <a:rPr lang="en-US" altLang="en-US" b="0" i="0" dirty="0" err="1" smtClean="0"/>
              <a:t>NLRA</a:t>
            </a:r>
            <a:r>
              <a:rPr lang="en-US" altLang="en-US" b="0" i="0" dirty="0" smtClean="0"/>
              <a:t>, which gives employees the right to “engage</a:t>
            </a:r>
            <a:r>
              <a:rPr lang="en-US" altLang="en-US" b="0" i="0" baseline="0" dirty="0" smtClean="0"/>
              <a:t> </a:t>
            </a:r>
            <a:r>
              <a:rPr lang="en-US" altLang="en-US" b="0" i="0" dirty="0" smtClean="0"/>
              <a:t>in concerted activities for the purpose of</a:t>
            </a:r>
            <a:r>
              <a:rPr lang="en-US" altLang="en-US" b="0" i="0" baseline="0" dirty="0" smtClean="0"/>
              <a:t> </a:t>
            </a:r>
            <a:r>
              <a:rPr lang="en-US" altLang="en-US" b="0" i="0" dirty="0" smtClean="0"/>
              <a:t>collective bargaining or other mutual aid or protection,”</a:t>
            </a:r>
            <a:r>
              <a:rPr lang="en-US" altLang="en-US" b="0" i="0" baseline="0" dirty="0" smtClean="0"/>
              <a:t> </a:t>
            </a:r>
            <a:r>
              <a:rPr lang="en-US" altLang="en-US" b="0" i="0" dirty="0" smtClean="0"/>
              <a:t>29 </a:t>
            </a:r>
            <a:r>
              <a:rPr lang="en-US" altLang="en-US" b="0" i="0" dirty="0" err="1" smtClean="0"/>
              <a:t>U.S.C</a:t>
            </a:r>
            <a:r>
              <a:rPr lang="en-US" altLang="en-US" b="0" i="0" dirty="0" smtClean="0"/>
              <a:t>. § 157, qualifies as a contrary congressional</a:t>
            </a:r>
            <a:r>
              <a:rPr lang="en-US" altLang="en-US" b="0" i="0" baseline="0" dirty="0" smtClean="0"/>
              <a:t> </a:t>
            </a:r>
            <a:r>
              <a:rPr lang="en-US" altLang="en-US" b="0" i="0" dirty="0" smtClean="0"/>
              <a:t>command sufficient to overcome the FAA’s</a:t>
            </a:r>
            <a:r>
              <a:rPr lang="en-US" altLang="en-US" b="0" i="0" baseline="0" dirty="0" smtClean="0"/>
              <a:t> </a:t>
            </a:r>
            <a:r>
              <a:rPr lang="en-US" altLang="en-US" b="0" i="0" dirty="0" smtClean="0"/>
              <a:t>presumption that these agreements should be enforced</a:t>
            </a:r>
            <a:r>
              <a:rPr lang="en-US" altLang="en-US" b="0" i="0" baseline="0" dirty="0" smtClean="0"/>
              <a:t> </a:t>
            </a:r>
            <a:r>
              <a:rPr lang="en-US" altLang="en-US" b="0" i="0" dirty="0" smtClean="0"/>
              <a:t>according to their terms.</a:t>
            </a:r>
          </a:p>
          <a:p>
            <a:pPr eaLnBrk="1" hangingPunct="1"/>
            <a:r>
              <a:rPr lang="en-US" altLang="en-US" b="0" i="0" dirty="0" smtClean="0"/>
              <a:t>SCOTUS Blog: http://www.scotusblog.com/case-files/cases/epic-systems-corp-v-lewis/</a:t>
            </a:r>
          </a:p>
          <a:p>
            <a:pPr eaLnBrk="1" hangingPunct="1"/>
            <a:r>
              <a:rPr lang="en-US" altLang="en-US" b="0" i="0" dirty="0" smtClean="0"/>
              <a:t>Cert Petition: http://www.scotusblog.com/wp-content/uploads/2016/09/16-285-cert-petition.pdf</a:t>
            </a:r>
          </a:p>
          <a:p>
            <a:pPr eaLnBrk="1" hangingPunct="1"/>
            <a:endParaRPr lang="en-US" alt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Ernst &amp; Young LLP v. Morris</a:t>
            </a:r>
          </a:p>
          <a:p>
            <a:pPr eaLnBrk="1" hangingPunct="1"/>
            <a:r>
              <a:rPr lang="en-US" altLang="en-US" b="0" i="0" dirty="0" smtClean="0"/>
              <a:t>SCOTUS Blog: http://www.scotusblog.com/case-files/cases/ernst-young-llp-v-morris/</a:t>
            </a:r>
          </a:p>
          <a:p>
            <a:pPr eaLnBrk="1" hangingPunct="1"/>
            <a:r>
              <a:rPr lang="en-US" altLang="en-US" b="0" i="0" dirty="0" smtClean="0"/>
              <a:t>Cert Petition: http://www.scotusblog.com/wp-content/uploads/2016/09/16-300-cert-petition.pdf</a:t>
            </a:r>
          </a:p>
          <a:p>
            <a:pPr eaLnBrk="1" hangingPunct="1"/>
            <a:endParaRPr lang="en-US" alt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National Labor Relations Board v. Murphy Oil USA, Inc.</a:t>
            </a:r>
          </a:p>
          <a:p>
            <a:pPr eaLnBrk="1" hangingPunct="1"/>
            <a:r>
              <a:rPr lang="en-US" altLang="en-US" b="0" i="0" dirty="0" smtClean="0"/>
              <a:t>SCOTUS Blog: http://www.scotusblog.com/case-files/cases/national-labor-relations-board-v-murphy-oil-usa-inc/</a:t>
            </a:r>
          </a:p>
          <a:p>
            <a:pPr eaLnBrk="1" hangingPunct="1"/>
            <a:r>
              <a:rPr lang="en-US" altLang="en-US" b="0" i="0" dirty="0" smtClean="0"/>
              <a:t>Cert Petition: http://www.scotusblog.com/wp-content/uploads/2016/10/16-307-cert-petition.pdf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eaLnBrk="1" hangingPunct="1"/>
            <a:endParaRPr lang="en-US" altLang="en-US" b="0" i="0" dirty="0" smtClean="0"/>
          </a:p>
          <a:p>
            <a:pPr eaLnBrk="1" hangingPunct="1"/>
            <a:endParaRPr lang="en-US" altLang="en-US" b="0" i="0" dirty="0" smtClean="0"/>
          </a:p>
          <a:p>
            <a:pPr eaLnBrk="1" hangingPunct="1"/>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sng" kern="1200" dirty="0" smtClean="0">
                <a:solidFill>
                  <a:schemeClr val="tx1"/>
                </a:solidFill>
                <a:effectLst/>
                <a:latin typeface="+mn-lt"/>
                <a:ea typeface="+mn-ea"/>
                <a:cs typeface="+mn-cs"/>
              </a:rPr>
              <a:t>Digital Realty Trust, Inc. v. Somers</a:t>
            </a:r>
          </a:p>
          <a:p>
            <a:r>
              <a:rPr lang="en-US" altLang="en-US" b="0" i="0" dirty="0" smtClean="0"/>
              <a:t>SCOTUS Blog: http://www.scotusblog.com/case-files/cases/digital-realty-trust-inc-v-somers/</a:t>
            </a:r>
          </a:p>
          <a:p>
            <a:r>
              <a:rPr lang="en-US" altLang="en-US" b="0" i="0" dirty="0" smtClean="0"/>
              <a:t>Cert Petition: http://www.scotusblog.com/wp-content/uploads/2017/05/16-1276-cert-petition.pdf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b="1" u="sng" dirty="0" smtClean="0"/>
              <a:t>Rubin v. Islamic Republic of Iran</a:t>
            </a:r>
          </a:p>
          <a:p>
            <a:r>
              <a:rPr lang="en-US" altLang="en-US" b="0" i="0" dirty="0" smtClean="0"/>
              <a:t>SCOTUS Blog: http://www.scotusblog.com/case-files/cases/rubin-v-islamic-republic-of-iran-2/</a:t>
            </a:r>
          </a:p>
          <a:p>
            <a:r>
              <a:rPr lang="en-US" altLang="en-US" b="0" i="0" dirty="0" smtClean="0"/>
              <a:t>Cert Petition: http://www.scotusblog.com/wp-content/uploads/2016/10/16-534-cert-petition.pdf</a:t>
            </a:r>
            <a:endParaRPr lang="en-US" altLang="en-US" b="1" i="1" dirty="0" smtClean="0"/>
          </a:p>
        </p:txBody>
      </p:sp>
      <p:sp>
        <p:nvSpPr>
          <p:cNvPr id="4" name="Slide Number Placeholder 3"/>
          <p:cNvSpPr>
            <a:spLocks noGrp="1"/>
          </p:cNvSpPr>
          <p:nvPr>
            <p:ph type="sldNum" sz="quarter" idx="5"/>
          </p:nvPr>
        </p:nvSpPr>
        <p:spPr/>
        <p:txBody>
          <a:bodyPr/>
          <a:lstStyle/>
          <a:p>
            <a:pPr>
              <a:defRPr/>
            </a:pPr>
            <a:fld id="{469DB6E5-F537-433B-91D4-94AE881A8D82}"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0"/>
          <p:cNvGrpSpPr/>
          <p:nvPr/>
        </p:nvGrpSpPr>
        <p:grpSpPr>
          <a:xfrm>
            <a:off x="0" y="4929808"/>
            <a:ext cx="9144000" cy="1928192"/>
            <a:chOff x="-381000" y="4625008"/>
            <a:chExt cx="9144000" cy="1928192"/>
          </a:xfrm>
          <a:effectLst>
            <a:outerShdw blurRad="203200" dist="38100" dir="16200000" rotWithShape="0">
              <a:prstClr val="black">
                <a:alpha val="51000"/>
              </a:prstClr>
            </a:outerShdw>
          </a:effectLst>
        </p:grpSpPr>
        <p:sp>
          <p:nvSpPr>
            <p:cNvPr id="9" name="Isosceles Triangle 8"/>
            <p:cNvSpPr/>
            <p:nvPr userDrawn="1"/>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127378" y="1600200"/>
            <a:ext cx="7187381" cy="1470025"/>
          </a:xfrm>
        </p:spPr>
        <p:txBody>
          <a:bodyPr anchor="b">
            <a:noAutofit/>
          </a:bodyPr>
          <a:lstStyle>
            <a:lvl1pPr algn="l">
              <a:defRPr sz="4400">
                <a:solidFill>
                  <a:srgbClr val="003150"/>
                </a:solidFill>
                <a:latin typeface="Arial Narrow"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38515" y="3124200"/>
            <a:ext cx="7167285"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8D6B43-2EDA-45AB-BAB5-826AAC1777A7}"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8D6B43-2EDA-45AB-BAB5-826AAC1777A7}"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90800"/>
            <a:ext cx="7772400" cy="1362075"/>
          </a:xfrm>
        </p:spPr>
        <p:txBody>
          <a:bodyPr anchor="b">
            <a:normAutofit/>
          </a:bodyPr>
          <a:lstStyle>
            <a:lvl1pPr algn="l">
              <a:defRPr sz="4000" b="1" cap="none">
                <a:solidFill>
                  <a:srgbClr val="00315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038600"/>
            <a:ext cx="7808913" cy="990600"/>
          </a:xfrm>
        </p:spPr>
        <p:txBody>
          <a:bodyPr anchor="t"/>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D6B43-2EDA-45AB-BAB5-826AAC1777A7}"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B46F1-F653-4A9C-B7F8-6F119C6AD3E7}" type="slidenum">
              <a:rPr lang="en-US" smtClean="0"/>
              <a:t>‹#›</a:t>
            </a:fld>
            <a:endParaRPr lang="en-US"/>
          </a:p>
        </p:txBody>
      </p:sp>
      <p:grpSp>
        <p:nvGrpSpPr>
          <p:cNvPr id="7" name="Group 8"/>
          <p:cNvGrpSpPr/>
          <p:nvPr/>
        </p:nvGrpSpPr>
        <p:grpSpPr>
          <a:xfrm>
            <a:off x="0" y="0"/>
            <a:ext cx="9144000" cy="2590800"/>
            <a:chOff x="0" y="-309280"/>
            <a:chExt cx="9144000" cy="2590800"/>
          </a:xfrm>
          <a:effectLst>
            <a:outerShdw blurRad="139700" dist="38100" dir="5400000" algn="t" rotWithShape="0">
              <a:prstClr val="black">
                <a:alpha val="43000"/>
              </a:prstClr>
            </a:outerShdw>
          </a:effectLst>
        </p:grpSpPr>
        <p:sp>
          <p:nvSpPr>
            <p:cNvPr id="10" name="Rectangle 9"/>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44168"/>
            <a:ext cx="40386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8D6B43-2EDA-45AB-BAB5-826AAC1777A7}"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8D6B43-2EDA-45AB-BAB5-826AAC1777A7}"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8D6B43-2EDA-45AB-BAB5-826AAC1777A7}"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D6B43-2EDA-45AB-BAB5-826AAC1777A7}"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_dark">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l="205" r="17660"/>
          <a:stretch>
            <a:fillRect/>
          </a:stretch>
        </p:blipFill>
        <p:spPr bwMode="auto">
          <a:xfrm>
            <a:off x="0" y="-23526"/>
            <a:ext cx="9144000" cy="6905053"/>
          </a:xfrm>
          <a:prstGeom prst="rect">
            <a:avLst/>
          </a:prstGeom>
          <a:noFill/>
          <a:ln w="9525">
            <a:noFill/>
            <a:miter lim="800000"/>
            <a:headEnd/>
            <a:tailEnd/>
          </a:ln>
          <a:effectLst/>
        </p:spPr>
      </p:pic>
      <p:sp>
        <p:nvSpPr>
          <p:cNvPr id="3" name="Subtitle 2"/>
          <p:cNvSpPr>
            <a:spLocks noGrp="1"/>
          </p:cNvSpPr>
          <p:nvPr>
            <p:ph type="subTitle" idx="1"/>
          </p:nvPr>
        </p:nvSpPr>
        <p:spPr>
          <a:xfrm>
            <a:off x="914400" y="2586990"/>
            <a:ext cx="7315200" cy="822960"/>
          </a:xfrm>
          <a:prstGeom prst="rect">
            <a:avLst/>
          </a:prstGeom>
          <a:noFill/>
        </p:spPr>
        <p:txBody>
          <a:bodyPr lIns="182880" rIns="182880">
            <a:normAutofit/>
          </a:bodyPr>
          <a:lstStyle>
            <a:lvl1pPr marL="0" indent="0" algn="ctr">
              <a:buNone/>
              <a:defRPr sz="2400" b="0">
                <a:solidFill>
                  <a:schemeClr val="bg1"/>
                </a:solidFill>
                <a:effectLst>
                  <a:outerShdw blurRad="50800" dist="38100" dir="2700000" algn="tl" rotWithShape="0">
                    <a:prstClr val="black">
                      <a:alpha val="6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E1A8C1-235E-4966-AE79-C953F8C36768}" type="datetime1">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6560820"/>
            <a:ext cx="182880" cy="182880"/>
          </a:xfrm>
        </p:spPr>
        <p:txBody>
          <a:bodyPr/>
          <a:lstStyle/>
          <a:p>
            <a:fld id="{E55B917A-2CEC-4485-A7C4-357C550FD1CE}" type="slidenum">
              <a:rPr lang="en-US" smtClean="0"/>
              <a:pPr/>
              <a:t>‹#›</a:t>
            </a:fld>
            <a:endParaRPr lang="en-US" dirty="0"/>
          </a:p>
        </p:txBody>
      </p:sp>
      <p:grpSp>
        <p:nvGrpSpPr>
          <p:cNvPr id="22" name="Group 8"/>
          <p:cNvGrpSpPr/>
          <p:nvPr userDrawn="1"/>
        </p:nvGrpSpPr>
        <p:grpSpPr>
          <a:xfrm>
            <a:off x="0" y="0"/>
            <a:ext cx="9144000" cy="4140200"/>
            <a:chOff x="0" y="-1858680"/>
            <a:chExt cx="9144000" cy="4140200"/>
          </a:xfrm>
          <a:effectLst>
            <a:outerShdw blurRad="139700" dist="38100" dir="5400000" algn="t" rotWithShape="0">
              <a:prstClr val="black">
                <a:alpha val="43000"/>
              </a:prstClr>
            </a:outerShdw>
          </a:effectLst>
        </p:grpSpPr>
        <p:sp>
          <p:nvSpPr>
            <p:cNvPr id="23" name="Rectangle 22"/>
            <p:cNvSpPr/>
            <p:nvPr/>
          </p:nvSpPr>
          <p:spPr>
            <a:xfrm>
              <a:off x="0" y="-1858680"/>
              <a:ext cx="9144000" cy="38354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914400" y="609600"/>
            <a:ext cx="7315200" cy="2038350"/>
          </a:xfrm>
          <a:prstGeom prst="rect">
            <a:avLst/>
          </a:prstGeom>
          <a:noFill/>
        </p:spPr>
        <p:txBody>
          <a:bodyPr lIns="182880" tIns="54864" rIns="182880" bIns="54864" anchor="b">
            <a:noAutofit/>
          </a:bodyPr>
          <a:lstStyle>
            <a:lvl1pPr algn="ctr">
              <a:defRPr sz="4400" b="1" baseline="0">
                <a:solidFill>
                  <a:schemeClr val="bg1"/>
                </a:solidFill>
                <a:effectLst>
                  <a:outerShdw blurRad="50800" dist="38100" dir="2700000" algn="tl" rotWithShape="0">
                    <a:prstClr val="black">
                      <a:alpha val="65000"/>
                    </a:prstClr>
                  </a:outerShdw>
                </a:effectLst>
              </a:defRPr>
            </a:lvl1pPr>
          </a:lstStyle>
          <a:p>
            <a:r>
              <a:rPr lang="en-US" dirty="0" smtClean="0"/>
              <a:t>Click to edit Master title style</a:t>
            </a:r>
            <a:endParaRPr lang="en-US" dirty="0"/>
          </a:p>
        </p:txBody>
      </p:sp>
      <p:pic>
        <p:nvPicPr>
          <p:cNvPr id="12" name="Picture 2" descr="F:\GRAPHICS\FBD Logos_2011\Faegre Baker Daniels Logos\Stacked Logos_PREFERED LOGO\RGB Logos\Faegre-Baker-Daniels_Stack_DarkBlue_RGB.emf"/>
          <p:cNvPicPr>
            <a:picLocks noChangeAspect="1" noChangeArrowheads="1"/>
          </p:cNvPicPr>
          <p:nvPr userDrawn="1"/>
        </p:nvPicPr>
        <p:blipFill>
          <a:blip r:embed="rId3" cstate="print"/>
          <a:srcRect/>
          <a:stretch>
            <a:fillRect/>
          </a:stretch>
        </p:blipFill>
        <p:spPr bwMode="auto">
          <a:xfrm>
            <a:off x="7889240" y="6453533"/>
            <a:ext cx="1143000" cy="322545"/>
          </a:xfrm>
          <a:prstGeom prst="rect">
            <a:avLst/>
          </a:prstGeom>
          <a:noFill/>
        </p:spPr>
      </p:pic>
    </p:spTree>
    <p:extLst>
      <p:ext uri="{BB962C8B-B14F-4D97-AF65-F5344CB8AC3E}">
        <p14:creationId xmlns:p14="http://schemas.microsoft.com/office/powerpoint/2010/main" val="117908407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p:cNvGrpSpPr/>
          <p:nvPr/>
        </p:nvGrpSpPr>
        <p:grpSpPr>
          <a:xfrm>
            <a:off x="0" y="1"/>
            <a:ext cx="9144000" cy="1264024"/>
            <a:chOff x="0" y="1"/>
            <a:chExt cx="9144000" cy="1264024"/>
          </a:xfrm>
          <a:effectLst>
            <a:outerShdw blurRad="50800" dist="38100" dir="5400000" algn="t" rotWithShape="0">
              <a:prstClr val="black">
                <a:alpha val="40000"/>
              </a:prstClr>
            </a:outerShdw>
          </a:effectLst>
        </p:grpSpPr>
        <p:sp>
          <p:nvSpPr>
            <p:cNvPr id="13" name="Rectangle 12"/>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idx="1"/>
          </p:nvPr>
        </p:nvSpPr>
        <p:spPr>
          <a:xfrm>
            <a:off x="457200" y="1341437"/>
            <a:ext cx="8229600" cy="496728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39850" y="6556248"/>
            <a:ext cx="2133600" cy="301752"/>
          </a:xfrm>
          <a:prstGeom prst="rect">
            <a:avLst/>
          </a:prstGeom>
        </p:spPr>
        <p:txBody>
          <a:bodyPr vert="horz" lIns="91440" tIns="45720" rIns="91440" bIns="45720" rtlCol="0" anchor="ctr"/>
          <a:lstStyle>
            <a:lvl1pPr algn="l">
              <a:defRPr sz="1200">
                <a:solidFill>
                  <a:schemeClr val="tx1">
                    <a:tint val="75000"/>
                  </a:schemeClr>
                </a:solidFill>
              </a:defRPr>
            </a:lvl1pPr>
          </a:lstStyle>
          <a:p>
            <a:fld id="{848D6B43-2EDA-45AB-BAB5-826AAC1777A7}" type="datetimeFigureOut">
              <a:rPr lang="en-US" smtClean="0"/>
              <a:t>10/20/2017</a:t>
            </a:fld>
            <a:endParaRPr lang="en-US"/>
          </a:p>
        </p:txBody>
      </p:sp>
      <p:sp>
        <p:nvSpPr>
          <p:cNvPr id="5" name="Footer Placeholder 4"/>
          <p:cNvSpPr>
            <a:spLocks noGrp="1"/>
          </p:cNvSpPr>
          <p:nvPr>
            <p:ph type="ftr" sz="quarter" idx="3"/>
          </p:nvPr>
        </p:nvSpPr>
        <p:spPr>
          <a:xfrm>
            <a:off x="4929226" y="6556248"/>
            <a:ext cx="2895600" cy="3017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5048" y="6553200"/>
            <a:ext cx="609600" cy="304800"/>
          </a:xfrm>
          <a:prstGeom prst="rect">
            <a:avLst/>
          </a:prstGeom>
        </p:spPr>
        <p:txBody>
          <a:bodyPr vert="horz" lIns="91440" tIns="45720" rIns="91440" bIns="45720" rtlCol="0" anchor="ctr"/>
          <a:lstStyle>
            <a:lvl1pPr algn="r">
              <a:defRPr sz="1200">
                <a:solidFill>
                  <a:srgbClr val="404040"/>
                </a:solidFill>
              </a:defRPr>
            </a:lvl1pPr>
          </a:lstStyle>
          <a:p>
            <a:fld id="{A0BB46F1-F653-4A9C-B7F8-6F119C6AD3E7}" type="slidenum">
              <a:rPr lang="en-US" smtClean="0"/>
              <a:t>‹#›</a:t>
            </a:fld>
            <a:endParaRPr lang="en-US"/>
          </a:p>
        </p:txBody>
      </p:sp>
      <p:sp>
        <p:nvSpPr>
          <p:cNvPr id="2" name="Title Placeholder 1"/>
          <p:cNvSpPr>
            <a:spLocks noGrp="1"/>
          </p:cNvSpPr>
          <p:nvPr>
            <p:ph type="title"/>
          </p:nvPr>
        </p:nvSpPr>
        <p:spPr bwMode="gray">
          <a:xfrm>
            <a:off x="381000" y="59167"/>
            <a:ext cx="8323730" cy="868680"/>
          </a:xfrm>
          <a:prstGeom prst="rect">
            <a:avLst/>
          </a:prstGeom>
        </p:spPr>
        <p:txBody>
          <a:bodyPr vert="horz" lIns="91440" tIns="45720" rIns="91440" bIns="45720" rtlCol="0" anchor="b">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b="1" kern="1200">
          <a:solidFill>
            <a:srgbClr val="FFFFFF"/>
          </a:solidFill>
          <a:latin typeface="Arial Narrow" pitchFamily="34" charset="0"/>
          <a:ea typeface="+mj-ea"/>
          <a:cs typeface="+mj-cs"/>
        </a:defRPr>
      </a:lvl1pPr>
    </p:titleStyle>
    <p:bodyStyle>
      <a:lvl1pPr marL="233363" indent="-233363" algn="l" defTabSz="914400" rtl="0" eaLnBrk="1" latinLnBrk="0" hangingPunct="1">
        <a:spcBef>
          <a:spcPts val="600"/>
        </a:spcBef>
        <a:buClr>
          <a:srgbClr val="3F9C35"/>
        </a:buClr>
        <a:buSzPct val="70000"/>
        <a:buFont typeface="Arial Narrow" pitchFamily="34" charset="0"/>
        <a:buChar char="►"/>
        <a:defRPr sz="2400" kern="1200">
          <a:solidFill>
            <a:srgbClr val="003150"/>
          </a:solidFill>
          <a:latin typeface="Arial Narrow" pitchFamily="34" charset="0"/>
          <a:ea typeface="+mn-ea"/>
          <a:cs typeface="+mn-cs"/>
        </a:defRPr>
      </a:lvl1pPr>
      <a:lvl2pPr marL="682625" indent="-285750" algn="l" defTabSz="914400" rtl="0" eaLnBrk="1" latinLnBrk="0" hangingPunct="1">
        <a:spcBef>
          <a:spcPts val="600"/>
        </a:spcBef>
        <a:buClr>
          <a:schemeClr val="accent5">
            <a:lumMod val="60000"/>
            <a:lumOff val="40000"/>
          </a:schemeClr>
        </a:buClr>
        <a:buSzPct val="70000"/>
        <a:buFont typeface="Arial Narrow" pitchFamily="34" charset="0"/>
        <a:buChar char="►"/>
        <a:defRPr sz="2200" kern="1200">
          <a:solidFill>
            <a:srgbClr val="003150"/>
          </a:solidFill>
          <a:latin typeface="Arial Narrow" pitchFamily="34" charset="0"/>
          <a:ea typeface="+mn-ea"/>
          <a:cs typeface="+mn-cs"/>
        </a:defRPr>
      </a:lvl2pPr>
      <a:lvl3pPr marL="1082675" indent="-228600" algn="l" defTabSz="914400" rtl="0" eaLnBrk="1" latinLnBrk="0" hangingPunct="1">
        <a:spcBef>
          <a:spcPts val="600"/>
        </a:spcBef>
        <a:buClr>
          <a:srgbClr val="5E9CAE"/>
        </a:buClr>
        <a:buSzPct val="70000"/>
        <a:buFont typeface="Arial Narrow" pitchFamily="34" charset="0"/>
        <a:buChar char="►"/>
        <a:defRPr sz="2000" kern="1200">
          <a:solidFill>
            <a:srgbClr val="003150"/>
          </a:solidFill>
          <a:latin typeface="Arial Narrow" pitchFamily="34" charset="0"/>
          <a:ea typeface="+mn-ea"/>
          <a:cs typeface="+mn-cs"/>
        </a:defRPr>
      </a:lvl3pPr>
      <a:lvl4pPr marL="1490663" indent="-228600" algn="l" defTabSz="914400" rtl="0" eaLnBrk="1" latinLnBrk="0" hangingPunct="1">
        <a:spcBef>
          <a:spcPts val="600"/>
        </a:spcBef>
        <a:buClr>
          <a:schemeClr val="accent2">
            <a:lumMod val="60000"/>
            <a:lumOff val="40000"/>
          </a:schemeClr>
        </a:buClr>
        <a:buSzPct val="70000"/>
        <a:buFont typeface="Arial Narrow" pitchFamily="34" charset="0"/>
        <a:buChar char="►"/>
        <a:defRPr sz="1800" kern="1200">
          <a:solidFill>
            <a:srgbClr val="003150"/>
          </a:solidFill>
          <a:latin typeface="Arial Narrow" pitchFamily="34" charset="0"/>
          <a:ea typeface="+mn-ea"/>
          <a:cs typeface="+mn-cs"/>
        </a:defRPr>
      </a:lvl4pPr>
      <a:lvl5pPr marL="2057400" indent="-228600" algn="l" defTabSz="914400" rtl="0" eaLnBrk="1" latinLnBrk="0" hangingPunct="1">
        <a:spcBef>
          <a:spcPct val="20000"/>
        </a:spcBef>
        <a:buClr>
          <a:srgbClr val="00583C"/>
        </a:buClr>
        <a:buSzPct val="70000"/>
        <a:buFont typeface="Arial Narrow"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206375"/>
            <a:ext cx="8153400" cy="1470025"/>
          </a:xfrm>
        </p:spPr>
        <p:txBody>
          <a:bodyPr/>
          <a:lstStyle/>
          <a:p>
            <a:pPr algn="ctr"/>
            <a:r>
              <a:rPr lang="en-US" sz="4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U.S. Supreme Court</a:t>
            </a:r>
            <a:br>
              <a:rPr lang="en-US" sz="4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br>
            <a:r>
              <a:rPr lang="en-US" sz="4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October </a:t>
            </a:r>
            <a:r>
              <a:rPr lang="en-US" sz="4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Term </a:t>
            </a:r>
            <a:r>
              <a:rPr lang="en-US" sz="4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2017 Preview</a:t>
            </a:r>
            <a:endParaRPr lang="en-US" sz="4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4" name="Content Placeholder 2"/>
          <p:cNvSpPr txBox="1">
            <a:spLocks/>
          </p:cNvSpPr>
          <p:nvPr/>
        </p:nvSpPr>
        <p:spPr>
          <a:xfrm>
            <a:off x="2362200" y="2049332"/>
            <a:ext cx="4648200" cy="2895600"/>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ts val="600"/>
              </a:spcBef>
              <a:buClr>
                <a:srgbClr val="3F9C35"/>
              </a:buClr>
              <a:buSzPct val="70000"/>
              <a:buFont typeface="Arial Narrow" pitchFamily="34" charset="0"/>
              <a:buNone/>
              <a:defRPr sz="3200" kern="1200">
                <a:solidFill>
                  <a:srgbClr val="003150"/>
                </a:solidFill>
                <a:latin typeface="Arial Narrow" pitchFamily="34" charset="0"/>
                <a:ea typeface="+mn-ea"/>
                <a:cs typeface="+mn-cs"/>
              </a:defRPr>
            </a:lvl1pPr>
            <a:lvl2pPr marL="457200" indent="0" algn="ctr" defTabSz="914400" rtl="0" eaLnBrk="1" latinLnBrk="0" hangingPunct="1">
              <a:spcBef>
                <a:spcPts val="600"/>
              </a:spcBef>
              <a:buClr>
                <a:schemeClr val="accent5">
                  <a:lumMod val="60000"/>
                  <a:lumOff val="40000"/>
                </a:schemeClr>
              </a:buClr>
              <a:buSzPct val="70000"/>
              <a:buFont typeface="Arial Narrow" pitchFamily="34" charset="0"/>
              <a:buNone/>
              <a:defRPr sz="2200" kern="1200">
                <a:solidFill>
                  <a:schemeClr val="tx1">
                    <a:tint val="75000"/>
                  </a:schemeClr>
                </a:solidFill>
                <a:latin typeface="Arial Narrow" pitchFamily="34" charset="0"/>
                <a:ea typeface="+mn-ea"/>
                <a:cs typeface="+mn-cs"/>
              </a:defRPr>
            </a:lvl2pPr>
            <a:lvl3pPr marL="914400" indent="0" algn="ctr" defTabSz="914400" rtl="0" eaLnBrk="1" latinLnBrk="0" hangingPunct="1">
              <a:spcBef>
                <a:spcPts val="600"/>
              </a:spcBef>
              <a:buClr>
                <a:srgbClr val="5E9CAE"/>
              </a:buClr>
              <a:buSzPct val="70000"/>
              <a:buFont typeface="Arial Narrow" pitchFamily="34" charset="0"/>
              <a:buNone/>
              <a:defRPr sz="2000" kern="1200">
                <a:solidFill>
                  <a:schemeClr val="tx1">
                    <a:tint val="75000"/>
                  </a:schemeClr>
                </a:solidFill>
                <a:latin typeface="Arial Narrow" pitchFamily="34" charset="0"/>
                <a:ea typeface="+mn-ea"/>
                <a:cs typeface="+mn-cs"/>
              </a:defRPr>
            </a:lvl3pPr>
            <a:lvl4pPr marL="1371600" indent="0" algn="ctr" defTabSz="914400" rtl="0" eaLnBrk="1" latinLnBrk="0" hangingPunct="1">
              <a:spcBef>
                <a:spcPts val="600"/>
              </a:spcBef>
              <a:buClr>
                <a:schemeClr val="accent2">
                  <a:lumMod val="60000"/>
                  <a:lumOff val="40000"/>
                </a:schemeClr>
              </a:buClr>
              <a:buSzPct val="70000"/>
              <a:buFont typeface="Arial Narrow" pitchFamily="34" charset="0"/>
              <a:buNone/>
              <a:defRPr sz="1800" kern="1200">
                <a:solidFill>
                  <a:schemeClr val="tx1">
                    <a:tint val="75000"/>
                  </a:schemeClr>
                </a:solidFill>
                <a:latin typeface="Arial Narrow" pitchFamily="34" charset="0"/>
                <a:ea typeface="+mn-ea"/>
                <a:cs typeface="+mn-cs"/>
              </a:defRPr>
            </a:lvl4pPr>
            <a:lvl5pPr marL="1828800" indent="0" algn="ctr" defTabSz="914400" rtl="0" eaLnBrk="1" latinLnBrk="0" hangingPunct="1">
              <a:spcBef>
                <a:spcPct val="20000"/>
              </a:spcBef>
              <a:buClr>
                <a:srgbClr val="00583C"/>
              </a:buClr>
              <a:buSzPct val="70000"/>
              <a:buFont typeface="Arial Narrow" pitchFamily="34" charset="0"/>
              <a:buNone/>
              <a:defRPr sz="1600" kern="1200">
                <a:solidFill>
                  <a:schemeClr val="tx1">
                    <a:tint val="75000"/>
                  </a:schemeClr>
                </a:solidFill>
                <a:latin typeface="Arial Narrow"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1200"/>
              </a:spcBef>
            </a:pPr>
            <a:r>
              <a:rPr lang="en-US" sz="3000" dirty="0" smtClean="0">
                <a:latin typeface="Calibri" panose="020F0502020204030204" pitchFamily="34" charset="0"/>
              </a:rPr>
              <a:t>Hon. David </a:t>
            </a:r>
            <a:r>
              <a:rPr lang="en-US" sz="3000" dirty="0" err="1" smtClean="0">
                <a:latin typeface="Calibri" panose="020F0502020204030204" pitchFamily="34" charset="0"/>
              </a:rPr>
              <a:t>Stras</a:t>
            </a:r>
            <a:endParaRPr lang="en-US" sz="3000" dirty="0" smtClean="0">
              <a:latin typeface="Calibri" panose="020F0502020204030204" pitchFamily="34" charset="0"/>
            </a:endParaRPr>
          </a:p>
          <a:p>
            <a:pPr algn="ctr">
              <a:spcBef>
                <a:spcPts val="1200"/>
              </a:spcBef>
            </a:pPr>
            <a:r>
              <a:rPr lang="en-US" sz="3000" dirty="0" smtClean="0">
                <a:latin typeface="Calibri" panose="020F0502020204030204" pitchFamily="34" charset="0"/>
              </a:rPr>
              <a:t>John Baker</a:t>
            </a:r>
          </a:p>
          <a:p>
            <a:pPr algn="ctr">
              <a:spcBef>
                <a:spcPts val="1200"/>
              </a:spcBef>
            </a:pPr>
            <a:r>
              <a:rPr lang="en-US" sz="3000" dirty="0" smtClean="0">
                <a:latin typeface="Calibri" panose="020F0502020204030204" pitchFamily="34" charset="0"/>
              </a:rPr>
              <a:t>Sybil Dunlop</a:t>
            </a:r>
          </a:p>
          <a:p>
            <a:pPr algn="ctr">
              <a:spcBef>
                <a:spcPts val="1200"/>
              </a:spcBef>
            </a:pPr>
            <a:r>
              <a:rPr lang="en-US" sz="3000" dirty="0" smtClean="0">
                <a:latin typeface="Calibri" panose="020F0502020204030204" pitchFamily="34" charset="0"/>
              </a:rPr>
              <a:t>Jeff Justman</a:t>
            </a:r>
          </a:p>
          <a:p>
            <a:pPr algn="ctr">
              <a:spcBef>
                <a:spcPts val="1200"/>
              </a:spcBef>
            </a:pPr>
            <a:r>
              <a:rPr lang="en-US" sz="3000" dirty="0" smtClean="0">
                <a:latin typeface="Calibri" panose="020F0502020204030204" pitchFamily="34" charset="0"/>
              </a:rPr>
              <a:t>Aaron Van Oort</a:t>
            </a:r>
            <a:endParaRPr lang="en-US" sz="3000" dirty="0">
              <a:latin typeface="Calibri" panose="020F0502020204030204" pitchFamily="34" charset="0"/>
            </a:endParaRPr>
          </a:p>
        </p:txBody>
      </p:sp>
      <p:sp>
        <p:nvSpPr>
          <p:cNvPr id="7" name="TextBox 6"/>
          <p:cNvSpPr txBox="1"/>
          <p:nvPr/>
        </p:nvSpPr>
        <p:spPr>
          <a:xfrm>
            <a:off x="3352800" y="5983966"/>
            <a:ext cx="2362199" cy="430887"/>
          </a:xfrm>
          <a:prstGeom prst="rect">
            <a:avLst/>
          </a:prstGeom>
          <a:noFill/>
        </p:spPr>
        <p:txBody>
          <a:bodyPr wrap="square" rtlCol="0">
            <a:spAutoFit/>
          </a:bodyPr>
          <a:lstStyle/>
          <a:p>
            <a:r>
              <a:rPr lang="en-US" sz="2200" dirty="0" smtClean="0">
                <a:solidFill>
                  <a:schemeClr val="bg1"/>
                </a:solidFill>
              </a:rPr>
              <a:t>October 18, 2017</a:t>
            </a:r>
            <a:endParaRPr lang="en-US" sz="2200" dirty="0">
              <a:solidFill>
                <a:schemeClr val="bg1"/>
              </a:solidFill>
            </a:endParaRPr>
          </a:p>
        </p:txBody>
      </p:sp>
    </p:spTree>
    <p:extLst>
      <p:ext uri="{BB962C8B-B14F-4D97-AF65-F5344CB8AC3E}">
        <p14:creationId xmlns:p14="http://schemas.microsoft.com/office/powerpoint/2010/main" val="240288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33600" y="3429000"/>
            <a:ext cx="4724400" cy="300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Title 1"/>
          <p:cNvSpPr>
            <a:spLocks noGrp="1"/>
          </p:cNvSpPr>
          <p:nvPr>
            <p:ph type="title"/>
          </p:nvPr>
        </p:nvSpPr>
        <p:spPr/>
        <p:txBody>
          <a:bodyPr/>
          <a:lstStyle/>
          <a:p>
            <a:r>
              <a:rPr lang="en-US" altLang="en-US" dirty="0" smtClean="0">
                <a:latin typeface="Calibri" pitchFamily="34" charset="0"/>
              </a:rPr>
              <a:t>Federalism</a:t>
            </a:r>
          </a:p>
        </p:txBody>
      </p:sp>
      <p:sp>
        <p:nvSpPr>
          <p:cNvPr id="3" name="Content Placeholder 2"/>
          <p:cNvSpPr>
            <a:spLocks noGrp="1"/>
          </p:cNvSpPr>
          <p:nvPr>
            <p:ph idx="1"/>
          </p:nvPr>
        </p:nvSpPr>
        <p:spPr/>
        <p:txBody>
          <a:bodyPr/>
          <a:lstStyle/>
          <a:p>
            <a:pPr>
              <a:defRPr/>
            </a:pPr>
            <a:r>
              <a:rPr lang="en-US" b="1" i="1" dirty="0">
                <a:latin typeface="+mj-lt"/>
              </a:rPr>
              <a:t>Christie v. </a:t>
            </a:r>
            <a:r>
              <a:rPr lang="en-US" b="1" i="1" dirty="0" smtClean="0">
                <a:latin typeface="+mj-lt"/>
              </a:rPr>
              <a:t>NCAA</a:t>
            </a:r>
          </a:p>
          <a:p>
            <a:pPr>
              <a:defRPr/>
            </a:pPr>
            <a:r>
              <a:rPr lang="en-US" b="1" i="1" dirty="0" smtClean="0"/>
              <a:t>New </a:t>
            </a:r>
            <a:r>
              <a:rPr lang="en-US" b="1" i="1" dirty="0"/>
              <a:t>Jersey Thoroughbred Horsemen’s Association, Inc. v. </a:t>
            </a:r>
            <a:r>
              <a:rPr lang="en-US" b="1" i="1" dirty="0" smtClean="0"/>
              <a:t>NCAA</a:t>
            </a:r>
            <a:endParaRPr lang="en-US" b="1" i="1" dirty="0"/>
          </a:p>
          <a:p>
            <a:pPr lvl="1">
              <a:defRPr/>
            </a:pPr>
            <a:r>
              <a:rPr lang="en-US" dirty="0" smtClean="0"/>
              <a:t>Whether </a:t>
            </a:r>
            <a:r>
              <a:rPr lang="en-US" dirty="0"/>
              <a:t>a </a:t>
            </a:r>
            <a:r>
              <a:rPr lang="en-US" dirty="0" smtClean="0"/>
              <a:t>congressional </a:t>
            </a:r>
            <a:r>
              <a:rPr lang="en-US" dirty="0"/>
              <a:t>prohibition against a state </a:t>
            </a:r>
            <a:r>
              <a:rPr lang="en-US" dirty="0" smtClean="0"/>
              <a:t>repealing </a:t>
            </a:r>
            <a:r>
              <a:rPr lang="en-US" dirty="0"/>
              <a:t>existing sports wagering prohibitions </a:t>
            </a:r>
            <a:r>
              <a:rPr lang="en-US" dirty="0" smtClean="0"/>
              <a:t>impermissibly commandeers </a:t>
            </a:r>
            <a:r>
              <a:rPr lang="en-US" dirty="0"/>
              <a:t>the regulatory power </a:t>
            </a:r>
            <a:r>
              <a:rPr lang="en-US" dirty="0" smtClean="0"/>
              <a:t>of states</a:t>
            </a:r>
          </a:p>
          <a:p>
            <a:pPr lvl="1">
              <a:defRPr/>
            </a:pPr>
            <a:endParaRPr lang="en-US" dirty="0">
              <a:latin typeface="+mj-lt"/>
            </a:endParaRPr>
          </a:p>
        </p:txBody>
      </p:sp>
    </p:spTree>
    <p:extLst>
      <p:ext uri="{BB962C8B-B14F-4D97-AF65-F5344CB8AC3E}">
        <p14:creationId xmlns:p14="http://schemas.microsoft.com/office/powerpoint/2010/main" val="2714795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Federal Statutory Claims</a:t>
            </a:r>
          </a:p>
        </p:txBody>
      </p:sp>
      <p:sp>
        <p:nvSpPr>
          <p:cNvPr id="3" name="Content Placeholder 2"/>
          <p:cNvSpPr>
            <a:spLocks noGrp="1"/>
          </p:cNvSpPr>
          <p:nvPr>
            <p:ph idx="1"/>
          </p:nvPr>
        </p:nvSpPr>
        <p:spPr/>
        <p:txBody>
          <a:bodyPr/>
          <a:lstStyle/>
          <a:p>
            <a:pPr>
              <a:defRPr/>
            </a:pPr>
            <a:r>
              <a:rPr lang="en-US" b="1" i="1" dirty="0">
                <a:latin typeface="+mj-lt"/>
              </a:rPr>
              <a:t>Cyan, Inc. v. Beaver County Employees Retirement Fund </a:t>
            </a:r>
            <a:endParaRPr lang="en-US" b="1" i="1" dirty="0" smtClean="0">
              <a:latin typeface="+mj-lt"/>
            </a:endParaRPr>
          </a:p>
          <a:p>
            <a:pPr lvl="1">
              <a:defRPr/>
            </a:pPr>
            <a:r>
              <a:rPr lang="en-US" dirty="0"/>
              <a:t>Securities Act of </a:t>
            </a:r>
            <a:r>
              <a:rPr lang="en-US" dirty="0" smtClean="0"/>
              <a:t>1933: concurrent </a:t>
            </a:r>
            <a:r>
              <a:rPr lang="en-US" dirty="0"/>
              <a:t>state-court subject matter jurisdiction </a:t>
            </a:r>
            <a:r>
              <a:rPr lang="en-US" dirty="0" smtClean="0"/>
              <a:t>over claims, with limited exceptions.</a:t>
            </a:r>
          </a:p>
          <a:p>
            <a:pPr lvl="1">
              <a:defRPr/>
            </a:pPr>
            <a:r>
              <a:rPr lang="en-US" dirty="0" smtClean="0"/>
              <a:t>Whether </a:t>
            </a:r>
            <a:r>
              <a:rPr lang="en-US" dirty="0"/>
              <a:t>state courts lack subject matter jurisdiction over covered class actions that allege only </a:t>
            </a:r>
            <a:r>
              <a:rPr lang="en-US" dirty="0" smtClean="0"/>
              <a:t>federal securities claims</a:t>
            </a:r>
            <a:endParaRPr lang="en-US" dirty="0">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52700" y="3581400"/>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451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Federalism</a:t>
            </a:r>
          </a:p>
        </p:txBody>
      </p:sp>
      <p:sp>
        <p:nvSpPr>
          <p:cNvPr id="3" name="Content Placeholder 2"/>
          <p:cNvSpPr>
            <a:spLocks noGrp="1"/>
          </p:cNvSpPr>
          <p:nvPr>
            <p:ph idx="1"/>
          </p:nvPr>
        </p:nvSpPr>
        <p:spPr/>
        <p:txBody>
          <a:bodyPr/>
          <a:lstStyle/>
          <a:p>
            <a:pPr>
              <a:defRPr/>
            </a:pPr>
            <a:r>
              <a:rPr lang="de-DE" b="1" i="1" dirty="0">
                <a:latin typeface="+mj-lt"/>
              </a:rPr>
              <a:t>Jesner v. Arab Bank, PLC </a:t>
            </a:r>
            <a:endParaRPr lang="de-DE" b="1" i="1" dirty="0" smtClean="0">
              <a:latin typeface="+mj-lt"/>
            </a:endParaRPr>
          </a:p>
          <a:p>
            <a:pPr lvl="1">
              <a:defRPr/>
            </a:pPr>
            <a:r>
              <a:rPr lang="en-US" dirty="0" smtClean="0"/>
              <a:t>Alien </a:t>
            </a:r>
            <a:r>
              <a:rPr lang="en-US" dirty="0"/>
              <a:t>Tort Statute 28 </a:t>
            </a:r>
            <a:r>
              <a:rPr lang="en-US" dirty="0" err="1"/>
              <a:t>U.S.C</a:t>
            </a:r>
            <a:r>
              <a:rPr lang="en-US" dirty="0"/>
              <a:t>. § </a:t>
            </a:r>
            <a:r>
              <a:rPr lang="en-US" dirty="0" smtClean="0"/>
              <a:t>1350:  “</a:t>
            </a:r>
            <a:r>
              <a:rPr lang="en-US" dirty="0"/>
              <a:t>The district courts shall have original jurisdiction of any civil action by an alien for a tort only, committed in violation of the law of nations or a treaty of the United States</a:t>
            </a:r>
            <a:r>
              <a:rPr lang="en-US" dirty="0" smtClean="0"/>
              <a:t>.”</a:t>
            </a:r>
          </a:p>
          <a:p>
            <a:pPr lvl="1">
              <a:defRPr/>
            </a:pPr>
            <a:r>
              <a:rPr lang="en-US" dirty="0" smtClean="0"/>
              <a:t>Whether </a:t>
            </a:r>
            <a:r>
              <a:rPr lang="en-US" dirty="0"/>
              <a:t>the </a:t>
            </a:r>
            <a:r>
              <a:rPr lang="en-US" dirty="0" smtClean="0"/>
              <a:t>Alien Tort Statute categorically </a:t>
            </a:r>
            <a:r>
              <a:rPr lang="en-US" dirty="0"/>
              <a:t>forecloses corporate </a:t>
            </a:r>
            <a:r>
              <a:rPr lang="en-US" dirty="0" smtClean="0"/>
              <a:t>liability?</a:t>
            </a:r>
            <a:endParaRPr lang="en-US" dirty="0">
              <a:latin typeface="+mj-l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400" y="3621554"/>
            <a:ext cx="2073049" cy="310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13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9144000" cy="2590800"/>
          </a:xfrm>
        </p:spPr>
        <p:txBody>
          <a:bodyPr anchor="ctr"/>
          <a:lstStyle/>
          <a:p>
            <a:pPr algn="ctr">
              <a:defRPr/>
            </a:pPr>
            <a:r>
              <a:rPr lang="en-US" sz="4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Federal Statutory Claims</a:t>
            </a:r>
          </a:p>
        </p:txBody>
      </p:sp>
    </p:spTree>
    <p:extLst>
      <p:ext uri="{BB962C8B-B14F-4D97-AF65-F5344CB8AC3E}">
        <p14:creationId xmlns:p14="http://schemas.microsoft.com/office/powerpoint/2010/main" val="179250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Calibri" pitchFamily="34" charset="0"/>
              </a:rPr>
              <a:t>Federal Statutory Claims</a:t>
            </a:r>
            <a:endParaRPr lang="en-US" altLang="en-US" dirty="0" smtClean="0">
              <a:latin typeface="Calibri" pitchFamily="34" charset="0"/>
            </a:endParaRPr>
          </a:p>
        </p:txBody>
      </p:sp>
      <p:sp>
        <p:nvSpPr>
          <p:cNvPr id="3" name="Content Placeholder 2"/>
          <p:cNvSpPr>
            <a:spLocks noGrp="1"/>
          </p:cNvSpPr>
          <p:nvPr>
            <p:ph idx="1"/>
          </p:nvPr>
        </p:nvSpPr>
        <p:spPr/>
        <p:txBody>
          <a:bodyPr/>
          <a:lstStyle/>
          <a:p>
            <a:r>
              <a:rPr lang="en-US" b="1" i="1" dirty="0"/>
              <a:t>Epic Systems Corp. v. </a:t>
            </a:r>
            <a:r>
              <a:rPr lang="en-US" b="1" i="1" dirty="0" smtClean="0"/>
              <a:t>Lewis</a:t>
            </a:r>
          </a:p>
          <a:p>
            <a:r>
              <a:rPr lang="en-US" b="1" i="1" dirty="0"/>
              <a:t>Ernst &amp; Young LLP v. </a:t>
            </a:r>
            <a:r>
              <a:rPr lang="en-US" b="1" i="1" dirty="0" smtClean="0"/>
              <a:t>Morris</a:t>
            </a:r>
          </a:p>
          <a:p>
            <a:r>
              <a:rPr lang="en-US" b="1" i="1" dirty="0"/>
              <a:t>National Labor Relations Board v. Murphy Oil USA, Inc</a:t>
            </a:r>
            <a:r>
              <a:rPr lang="en-US" b="1" i="1" dirty="0" smtClean="0"/>
              <a:t>.</a:t>
            </a:r>
            <a:endParaRPr lang="en-US" b="1" i="1" dirty="0"/>
          </a:p>
          <a:p>
            <a:pPr lvl="1">
              <a:defRPr/>
            </a:pPr>
            <a:r>
              <a:rPr lang="en-US" dirty="0" smtClean="0"/>
              <a:t>Agreement required </a:t>
            </a:r>
            <a:r>
              <a:rPr lang="en-US" dirty="0"/>
              <a:t>an employee to arbitrate claims against an employer on an individual, rather than collective, </a:t>
            </a:r>
            <a:r>
              <a:rPr lang="en-US" dirty="0" smtClean="0"/>
              <a:t>basis.</a:t>
            </a:r>
          </a:p>
          <a:p>
            <a:pPr lvl="1">
              <a:defRPr/>
            </a:pPr>
            <a:r>
              <a:rPr lang="en-US" dirty="0" smtClean="0"/>
              <a:t>Whether </a:t>
            </a:r>
            <a:r>
              <a:rPr lang="en-US" dirty="0"/>
              <a:t>the collective-bargaining provisions of the National Labor Relations Act prohibit </a:t>
            </a:r>
            <a:r>
              <a:rPr lang="en-US" dirty="0" smtClean="0"/>
              <a:t>enforcement of agreements to arbitrate under </a:t>
            </a:r>
            <a:r>
              <a:rPr lang="en-US" dirty="0"/>
              <a:t>the Federal Arbitration </a:t>
            </a:r>
            <a:r>
              <a:rPr lang="en-US" dirty="0" smtClean="0"/>
              <a:t>Act?</a:t>
            </a:r>
            <a:endParaRPr lang="en-US" dirty="0">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664" y="4626390"/>
            <a:ext cx="4495800" cy="182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034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Calibri" pitchFamily="34" charset="0"/>
              </a:rPr>
              <a:t>Federal Statutory Claims</a:t>
            </a:r>
            <a:endParaRPr lang="en-US" altLang="en-US" dirty="0" smtClean="0">
              <a:latin typeface="Calibri" pitchFamily="34" charset="0"/>
            </a:endParaRPr>
          </a:p>
        </p:txBody>
      </p:sp>
      <p:sp>
        <p:nvSpPr>
          <p:cNvPr id="3" name="Content Placeholder 2"/>
          <p:cNvSpPr>
            <a:spLocks noGrp="1"/>
          </p:cNvSpPr>
          <p:nvPr>
            <p:ph idx="1"/>
          </p:nvPr>
        </p:nvSpPr>
        <p:spPr>
          <a:xfrm>
            <a:off x="419100" y="1266733"/>
            <a:ext cx="8229600" cy="4967288"/>
          </a:xfrm>
        </p:spPr>
        <p:txBody>
          <a:bodyPr/>
          <a:lstStyle/>
          <a:p>
            <a:pPr>
              <a:defRPr/>
            </a:pPr>
            <a:r>
              <a:rPr lang="en-US" b="1" i="1" dirty="0" smtClean="0">
                <a:latin typeface="+mj-lt"/>
              </a:rPr>
              <a:t>Ohio v. American Express Co.</a:t>
            </a:r>
          </a:p>
          <a:p>
            <a:pPr lvl="1">
              <a:defRPr/>
            </a:pPr>
            <a:r>
              <a:rPr lang="en-US" dirty="0" smtClean="0"/>
              <a:t>American Express has rules that prevent merchants from steering customers to credit cards with lower fees</a:t>
            </a:r>
          </a:p>
          <a:p>
            <a:pPr lvl="1">
              <a:defRPr/>
            </a:pPr>
            <a:r>
              <a:rPr lang="en-US" dirty="0" smtClean="0"/>
              <a:t>U.S. government and 11 states sued American Express, saying this anti-steering rule was anti-competitive</a:t>
            </a:r>
          </a:p>
          <a:p>
            <a:pPr lvl="1">
              <a:defRPr/>
            </a:pPr>
            <a:r>
              <a:rPr lang="en-US" dirty="0" smtClean="0"/>
              <a:t>Whether, under the “rule of reason,” the government’s showing that American Express’ anti-steering provisions stifle price competition suffices to prove anti-competitive effects</a:t>
            </a:r>
          </a:p>
          <a:p>
            <a:pPr lvl="1">
              <a:defRPr/>
            </a:pPr>
            <a:r>
              <a:rPr lang="en-US" dirty="0" smtClean="0"/>
              <a:t>Amount at stake: 22 billion credit card transactions in 2011; retailers pay credit-card companies $50 billion in fees each year</a:t>
            </a:r>
          </a:p>
          <a:p>
            <a:pPr lvl="1">
              <a:defRPr/>
            </a:pPr>
            <a:endParaRPr lang="en-US"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257800"/>
            <a:ext cx="2172070" cy="13787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110" y="5257800"/>
            <a:ext cx="2037869" cy="1265624"/>
          </a:xfrm>
          <a:prstGeom prst="rect">
            <a:avLst/>
          </a:prstGeom>
        </p:spPr>
      </p:pic>
    </p:spTree>
    <p:extLst>
      <p:ext uri="{BB962C8B-B14F-4D97-AF65-F5344CB8AC3E}">
        <p14:creationId xmlns:p14="http://schemas.microsoft.com/office/powerpoint/2010/main" val="88376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57209" y="4267200"/>
            <a:ext cx="2826335" cy="2502922"/>
          </a:xfrm>
          <a:prstGeom prst="rect">
            <a:avLst/>
          </a:prstGeom>
          <a:noFill/>
          <a:extLst>
            <a:ext uri="{909E8E84-426E-40DD-AFC4-6F175D3DCCD1}">
              <a14:hiddenFill xmlns:a14="http://schemas.microsoft.com/office/drawing/2010/main">
                <a:solidFill>
                  <a:srgbClr val="FFFFFF"/>
                </a:solidFill>
              </a14:hiddenFill>
            </a:ext>
          </a:extLst>
        </p:spPr>
      </p:pic>
      <p:sp>
        <p:nvSpPr>
          <p:cNvPr id="8194" name="Title 1"/>
          <p:cNvSpPr>
            <a:spLocks noGrp="1"/>
          </p:cNvSpPr>
          <p:nvPr>
            <p:ph type="title"/>
          </p:nvPr>
        </p:nvSpPr>
        <p:spPr/>
        <p:txBody>
          <a:bodyPr/>
          <a:lstStyle/>
          <a:p>
            <a:r>
              <a:rPr lang="en-US" altLang="en-US" dirty="0">
                <a:latin typeface="Calibri" pitchFamily="34" charset="0"/>
              </a:rPr>
              <a:t>Federal Statutory Claims</a:t>
            </a:r>
            <a:endParaRPr lang="en-US" altLang="en-US" dirty="0" smtClean="0">
              <a:latin typeface="Calibri" pitchFamily="34" charset="0"/>
            </a:endParaRPr>
          </a:p>
        </p:txBody>
      </p:sp>
      <p:sp>
        <p:nvSpPr>
          <p:cNvPr id="3" name="Content Placeholder 2"/>
          <p:cNvSpPr>
            <a:spLocks noGrp="1"/>
          </p:cNvSpPr>
          <p:nvPr>
            <p:ph idx="1"/>
          </p:nvPr>
        </p:nvSpPr>
        <p:spPr>
          <a:xfrm>
            <a:off x="419100" y="1266733"/>
            <a:ext cx="8229600" cy="4967288"/>
          </a:xfrm>
        </p:spPr>
        <p:txBody>
          <a:bodyPr/>
          <a:lstStyle/>
          <a:p>
            <a:pPr>
              <a:defRPr/>
            </a:pPr>
            <a:r>
              <a:rPr lang="en-US" b="1" i="1" dirty="0">
                <a:latin typeface="+mj-lt"/>
              </a:rPr>
              <a:t>Rubin v. Islamic Republic of Iran</a:t>
            </a:r>
          </a:p>
          <a:p>
            <a:pPr lvl="1">
              <a:defRPr/>
            </a:pPr>
            <a:r>
              <a:rPr lang="en-US" dirty="0" smtClean="0"/>
              <a:t>Plaintiffs </a:t>
            </a:r>
            <a:r>
              <a:rPr lang="en-US" dirty="0"/>
              <a:t>want to satisfy </a:t>
            </a:r>
            <a:r>
              <a:rPr lang="en-US" dirty="0" smtClean="0"/>
              <a:t>judgment </a:t>
            </a:r>
            <a:r>
              <a:rPr lang="en-US" dirty="0"/>
              <a:t>by seizing ancient Persian artifacts that have been on loan to the University of Chicago since the </a:t>
            </a:r>
            <a:r>
              <a:rPr lang="en-US" dirty="0" smtClean="0"/>
              <a:t>1930s.</a:t>
            </a:r>
          </a:p>
          <a:p>
            <a:pPr lvl="1">
              <a:defRPr/>
            </a:pPr>
            <a:r>
              <a:rPr lang="en-US" dirty="0" smtClean="0"/>
              <a:t>Whether the Foreign </a:t>
            </a:r>
            <a:r>
              <a:rPr lang="en-US" dirty="0"/>
              <a:t>Sovereign Immunities </a:t>
            </a:r>
            <a:r>
              <a:rPr lang="en-US" dirty="0" smtClean="0"/>
              <a:t>Act, 28 </a:t>
            </a:r>
            <a:r>
              <a:rPr lang="en-US" dirty="0" err="1" smtClean="0"/>
              <a:t>U.S.C</a:t>
            </a:r>
            <a:r>
              <a:rPr lang="en-US" dirty="0" smtClean="0"/>
              <a:t>. § 1610(g), permits seizure if property at </a:t>
            </a:r>
            <a:r>
              <a:rPr lang="en-US" dirty="0"/>
              <a:t>issue is used for commercial activity and when the plaintiff has obtained a judgment against a “terrorist </a:t>
            </a:r>
            <a:r>
              <a:rPr lang="en-US" dirty="0" smtClean="0"/>
              <a:t>party”</a:t>
            </a:r>
            <a:r>
              <a:rPr lang="en-US" dirty="0"/>
              <a:t> </a:t>
            </a:r>
            <a:endParaRPr lang="en-US" dirty="0" smtClean="0"/>
          </a:p>
          <a:p>
            <a:pPr lvl="1">
              <a:defRPr/>
            </a:pPr>
            <a:r>
              <a:rPr lang="en-US" dirty="0" smtClean="0"/>
              <a:t>Whether </a:t>
            </a:r>
            <a:r>
              <a:rPr lang="en-US" dirty="0" err="1" smtClean="0"/>
              <a:t>FSIA</a:t>
            </a:r>
            <a:r>
              <a:rPr lang="en-US" dirty="0" smtClean="0"/>
              <a:t> provides a freestanding attachment immunity exception allowing terror victim judgment creditors to attach and execute upon assets of foreign state sponsors of terrorism</a:t>
            </a:r>
            <a:endParaRPr lang="en-US" dirty="0">
              <a:latin typeface="+mj-lt"/>
            </a:endParaRPr>
          </a:p>
        </p:txBody>
      </p:sp>
    </p:spTree>
    <p:extLst>
      <p:ext uri="{BB962C8B-B14F-4D97-AF65-F5344CB8AC3E}">
        <p14:creationId xmlns:p14="http://schemas.microsoft.com/office/powerpoint/2010/main" val="318930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Calibri" pitchFamily="34" charset="0"/>
              </a:rPr>
              <a:t>Federal Statutory Claims</a:t>
            </a:r>
            <a:endParaRPr lang="en-US" altLang="en-US" dirty="0" smtClean="0">
              <a:latin typeface="Calibri" pitchFamily="34" charset="0"/>
            </a:endParaRPr>
          </a:p>
        </p:txBody>
      </p:sp>
      <p:sp>
        <p:nvSpPr>
          <p:cNvPr id="3" name="Content Placeholder 2"/>
          <p:cNvSpPr>
            <a:spLocks noGrp="1"/>
          </p:cNvSpPr>
          <p:nvPr>
            <p:ph idx="1"/>
          </p:nvPr>
        </p:nvSpPr>
        <p:spPr>
          <a:xfrm>
            <a:off x="419100" y="1266733"/>
            <a:ext cx="8229600" cy="4967288"/>
          </a:xfrm>
        </p:spPr>
        <p:txBody>
          <a:bodyPr/>
          <a:lstStyle/>
          <a:p>
            <a:pPr>
              <a:defRPr/>
            </a:pPr>
            <a:r>
              <a:rPr lang="en-US" b="1" i="1" dirty="0">
                <a:latin typeface="+mj-lt"/>
              </a:rPr>
              <a:t>Digital Realty Trust, Inc. v. </a:t>
            </a:r>
            <a:r>
              <a:rPr lang="en-US" b="1" i="1" dirty="0" smtClean="0">
                <a:latin typeface="+mj-lt"/>
              </a:rPr>
              <a:t>Somers</a:t>
            </a:r>
          </a:p>
          <a:p>
            <a:pPr lvl="1">
              <a:defRPr/>
            </a:pPr>
            <a:r>
              <a:rPr lang="en-US" dirty="0"/>
              <a:t>Whether the anti-retaliation provision for “whistleblowers” in the Dodd-Frank Wall Street Reform and Consumer Protection Act of 2010 extends to individuals who have not reported alleged misconduct to the Securities and Exchange Commission and thus fall outside the act’s definition of “whistleblower.”</a:t>
            </a:r>
            <a:endParaRPr lang="en-US" dirty="0">
              <a:latin typeface="+mj-l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71800" y="35052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526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9144000" cy="2590800"/>
          </a:xfrm>
        </p:spPr>
        <p:txBody>
          <a:bodyPr anchor="ctr"/>
          <a:lstStyle/>
          <a:p>
            <a:pPr algn="ctr">
              <a:defRPr/>
            </a:pPr>
            <a:r>
              <a:rPr lang="en-US" sz="4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Criminal Law and Procedure</a:t>
            </a:r>
            <a:endParaRPr lang="en-US" sz="4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4913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1600200" y="152400"/>
            <a:ext cx="6291263" cy="685800"/>
          </a:xfrm>
        </p:spPr>
        <p:txBody>
          <a:bodyPr/>
          <a:lstStyle/>
          <a:p>
            <a:pPr eaLnBrk="1" hangingPunct="1"/>
            <a:r>
              <a:rPr lang="en-US" altLang="en-US" dirty="0" smtClean="0"/>
              <a:t>Preview: Carpenter v. United States</a:t>
            </a:r>
          </a:p>
        </p:txBody>
      </p:sp>
      <p:sp>
        <p:nvSpPr>
          <p:cNvPr id="146435" name="Content Placeholder 2"/>
          <p:cNvSpPr>
            <a:spLocks noGrp="1"/>
          </p:cNvSpPr>
          <p:nvPr>
            <p:ph sz="quarter" idx="1"/>
          </p:nvPr>
        </p:nvSpPr>
        <p:spPr>
          <a:xfrm>
            <a:off x="685800" y="1471615"/>
            <a:ext cx="7772400" cy="5386387"/>
          </a:xfrm>
        </p:spPr>
        <p:txBody>
          <a:bodyPr/>
          <a:lstStyle/>
          <a:p>
            <a:pPr algn="just" eaLnBrk="1" hangingPunct="1">
              <a:buFont typeface="Wingdings" panose="05000000000000000000" pitchFamily="2" charset="2"/>
              <a:buNone/>
            </a:pPr>
            <a:r>
              <a:rPr lang="en-US" altLang="en-US" b="1" u="sng" dirty="0" smtClean="0"/>
              <a:t>Facts:</a:t>
            </a:r>
          </a:p>
          <a:p>
            <a:pPr algn="just" eaLnBrk="1" hangingPunct="1"/>
            <a:r>
              <a:rPr lang="en-US" altLang="en-US" sz="2100" dirty="0"/>
              <a:t>During an investigation into a series of armed robberies, the government obtained an order for Carpenter’s cell phone records.</a:t>
            </a:r>
          </a:p>
          <a:p>
            <a:pPr algn="just" eaLnBrk="1" hangingPunct="1"/>
            <a:r>
              <a:rPr lang="en-US" altLang="en-US" sz="2100" dirty="0"/>
              <a:t>The order was based upon the Stored Communications Act (</a:t>
            </a:r>
            <a:r>
              <a:rPr lang="en-US" altLang="en-US" sz="2100" dirty="0" err="1"/>
              <a:t>SCA</a:t>
            </a:r>
            <a:r>
              <a:rPr lang="en-US" altLang="en-US" sz="2100" dirty="0"/>
              <a:t>), which allows such an order when there are “reasonable grounds” to believe that the records sought are relevant and material to the criminal investigation.</a:t>
            </a:r>
          </a:p>
          <a:p>
            <a:pPr algn="just" eaLnBrk="1" hangingPunct="1"/>
            <a:r>
              <a:rPr lang="en-US" altLang="en-US" sz="2100" dirty="0"/>
              <a:t>The cellphone records revealed the location of the cell towers with which Carpenter’s phone was connected at the beginning and end of each call.</a:t>
            </a:r>
          </a:p>
          <a:p>
            <a:pPr algn="just" eaLnBrk="1" hangingPunct="1"/>
            <a:r>
              <a:rPr lang="en-US" altLang="en-US" sz="2100" dirty="0"/>
              <a:t>Based on this information, Carpenter was indicted for the robberies.</a:t>
            </a:r>
          </a:p>
          <a:p>
            <a:pPr algn="just" eaLnBrk="1" hangingPunct="1"/>
            <a:r>
              <a:rPr lang="en-US" altLang="en-US" sz="2100" dirty="0"/>
              <a:t>Before trial, Carpenter moved to suppress the records, arguing that the </a:t>
            </a:r>
            <a:r>
              <a:rPr lang="en-US" altLang="en-US" sz="2100" dirty="0" err="1"/>
              <a:t>SCA’s</a:t>
            </a:r>
            <a:r>
              <a:rPr lang="en-US" altLang="en-US" sz="2100" dirty="0"/>
              <a:t> “reasonable grounds standard” was unconstitutional under the Fourth Amendment.</a:t>
            </a:r>
          </a:p>
        </p:txBody>
      </p:sp>
    </p:spTree>
    <p:extLst>
      <p:ext uri="{BB962C8B-B14F-4D97-AF65-F5344CB8AC3E}">
        <p14:creationId xmlns:p14="http://schemas.microsoft.com/office/powerpoint/2010/main" val="3430176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alibri" panose="020F0502020204030204" pitchFamily="34" charset="0"/>
              </a:rPr>
              <a:t>Overview</a:t>
            </a:r>
            <a:endParaRPr lang="en-US"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57200" y="381000"/>
            <a:ext cx="8610600" cy="5257800"/>
          </a:xfrm>
        </p:spPr>
        <p:txBody>
          <a:bodyPr anchor="ctr"/>
          <a:lstStyle/>
          <a:p>
            <a:pPr>
              <a:spcBef>
                <a:spcPts val="1200"/>
              </a:spcBef>
            </a:pPr>
            <a:r>
              <a:rPr lang="en-US" sz="3000" dirty="0" smtClean="0">
                <a:latin typeface="Calibri" panose="020F0502020204030204" pitchFamily="34" charset="0"/>
              </a:rPr>
              <a:t>High-profile cases in:</a:t>
            </a:r>
          </a:p>
          <a:p>
            <a:pPr lvl="1">
              <a:spcBef>
                <a:spcPts val="1200"/>
              </a:spcBef>
            </a:pPr>
            <a:r>
              <a:rPr lang="en-US" sz="2800" dirty="0">
                <a:latin typeface="Calibri" panose="020F0502020204030204" pitchFamily="34" charset="0"/>
              </a:rPr>
              <a:t>Constitutional </a:t>
            </a:r>
            <a:r>
              <a:rPr lang="en-US" sz="2800" dirty="0" smtClean="0">
                <a:latin typeface="Calibri" panose="020F0502020204030204" pitchFamily="34" charset="0"/>
              </a:rPr>
              <a:t>Law</a:t>
            </a:r>
          </a:p>
          <a:p>
            <a:pPr lvl="1">
              <a:spcBef>
                <a:spcPts val="1200"/>
              </a:spcBef>
            </a:pPr>
            <a:r>
              <a:rPr lang="en-US" sz="2800" dirty="0" smtClean="0">
                <a:latin typeface="Calibri" panose="020F0502020204030204" pitchFamily="34" charset="0"/>
              </a:rPr>
              <a:t>Federalism</a:t>
            </a:r>
            <a:endParaRPr lang="en-US" sz="2800" dirty="0">
              <a:latin typeface="Calibri" panose="020F0502020204030204" pitchFamily="34" charset="0"/>
            </a:endParaRPr>
          </a:p>
          <a:p>
            <a:pPr lvl="1">
              <a:spcBef>
                <a:spcPts val="1200"/>
              </a:spcBef>
            </a:pPr>
            <a:r>
              <a:rPr lang="en-US" sz="2800" dirty="0">
                <a:latin typeface="Calibri" panose="020F0502020204030204" pitchFamily="34" charset="0"/>
              </a:rPr>
              <a:t>Federal Statutory </a:t>
            </a:r>
            <a:r>
              <a:rPr lang="en-US" sz="2800" dirty="0" smtClean="0">
                <a:latin typeface="Calibri" panose="020F0502020204030204" pitchFamily="34" charset="0"/>
              </a:rPr>
              <a:t>Claims</a:t>
            </a:r>
          </a:p>
          <a:p>
            <a:pPr lvl="1">
              <a:spcBef>
                <a:spcPts val="1200"/>
              </a:spcBef>
            </a:pPr>
            <a:r>
              <a:rPr lang="en-US" sz="2800" dirty="0">
                <a:latin typeface="Calibri" panose="020F0502020204030204" pitchFamily="34" charset="0"/>
              </a:rPr>
              <a:t>Criminal Law and Procedure</a:t>
            </a:r>
          </a:p>
          <a:p>
            <a:pPr lvl="1">
              <a:spcBef>
                <a:spcPts val="1200"/>
              </a:spcBef>
            </a:pPr>
            <a:r>
              <a:rPr lang="en-US" sz="2800" dirty="0" smtClean="0">
                <a:latin typeface="Calibri" panose="020F0502020204030204" pitchFamily="34" charset="0"/>
              </a:rPr>
              <a:t>Patents</a:t>
            </a:r>
            <a:endParaRPr lang="en-US" sz="3000" dirty="0">
              <a:latin typeface="Calibri" panose="020F0502020204030204" pitchFamily="34" charset="0"/>
            </a:endParaRPr>
          </a:p>
        </p:txBody>
      </p:sp>
    </p:spTree>
    <p:extLst>
      <p:ext uri="{BB962C8B-B14F-4D97-AF65-F5344CB8AC3E}">
        <p14:creationId xmlns:p14="http://schemas.microsoft.com/office/powerpoint/2010/main" val="3678469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600200" y="228600"/>
            <a:ext cx="6291263" cy="685800"/>
          </a:xfrm>
        </p:spPr>
        <p:txBody>
          <a:bodyPr/>
          <a:lstStyle/>
          <a:p>
            <a:pPr eaLnBrk="1" hangingPunct="1"/>
            <a:r>
              <a:rPr lang="en-US" altLang="en-US" dirty="0" smtClean="0"/>
              <a:t>Preview: Carpenter v. United States</a:t>
            </a:r>
          </a:p>
        </p:txBody>
      </p:sp>
      <p:sp>
        <p:nvSpPr>
          <p:cNvPr id="110595" name="Content Placeholder 2"/>
          <p:cNvSpPr>
            <a:spLocks noGrp="1"/>
          </p:cNvSpPr>
          <p:nvPr>
            <p:ph sz="quarter" idx="1"/>
          </p:nvPr>
        </p:nvSpPr>
        <p:spPr>
          <a:xfrm>
            <a:off x="838200" y="1295400"/>
            <a:ext cx="7620000" cy="5386387"/>
          </a:xfrm>
        </p:spPr>
        <p:txBody>
          <a:bodyPr/>
          <a:lstStyle/>
          <a:p>
            <a:pPr algn="just" eaLnBrk="1" hangingPunct="1">
              <a:buFont typeface="Wingdings" panose="05000000000000000000" pitchFamily="2" charset="2"/>
              <a:buNone/>
              <a:defRPr/>
            </a:pPr>
            <a:r>
              <a:rPr lang="en-US" altLang="en-US" sz="2400" b="1" u="sng" dirty="0"/>
              <a:t>Holdings:</a:t>
            </a:r>
            <a:endParaRPr lang="en-US" altLang="en-US" sz="2400" b="1" dirty="0"/>
          </a:p>
          <a:p>
            <a:pPr algn="just" eaLnBrk="1" hangingPunct="1">
              <a:defRPr/>
            </a:pPr>
            <a:r>
              <a:rPr lang="en-US" altLang="en-US" sz="2400" b="1" dirty="0"/>
              <a:t>District Court: </a:t>
            </a:r>
            <a:r>
              <a:rPr lang="en-US" altLang="en-US" sz="2400" dirty="0"/>
              <a:t>Denied Carpenter’s motion because obtaining the cell-site records was not a Fourth Amendment search.</a:t>
            </a:r>
            <a:endParaRPr lang="en-US" altLang="en-US" sz="2400" b="1" dirty="0"/>
          </a:p>
          <a:p>
            <a:pPr algn="just" eaLnBrk="1" hangingPunct="1">
              <a:defRPr/>
            </a:pPr>
            <a:r>
              <a:rPr lang="en-US" altLang="en-US" sz="2400" b="1" dirty="0"/>
              <a:t>Sixth Circuit: </a:t>
            </a:r>
            <a:r>
              <a:rPr lang="en-US" altLang="en-US" sz="2400" dirty="0"/>
              <a:t>Affirmed. </a:t>
            </a:r>
          </a:p>
          <a:p>
            <a:pPr lvl="1" algn="just" eaLnBrk="1" hangingPunct="1">
              <a:defRPr/>
            </a:pPr>
            <a:r>
              <a:rPr lang="en-US" altLang="en-US" sz="2100" dirty="0"/>
              <a:t>Carpenter had no reasonable expectation of privacy in cellphone location records.</a:t>
            </a:r>
          </a:p>
          <a:p>
            <a:pPr lvl="1" algn="just" eaLnBrk="1" hangingPunct="1">
              <a:defRPr/>
            </a:pPr>
            <a:r>
              <a:rPr lang="en-US" altLang="en-US" sz="2100" dirty="0"/>
              <a:t>The cellphone companies collected the data in the ordinary course of business for their own purposes.</a:t>
            </a:r>
            <a:endParaRPr lang="en-US" altLang="en-US" sz="2400" dirty="0"/>
          </a:p>
          <a:p>
            <a:pPr marL="0" indent="0" algn="just" eaLnBrk="1" hangingPunct="1">
              <a:buNone/>
              <a:defRPr/>
            </a:pPr>
            <a:endParaRPr lang="en-US" altLang="en-US" sz="2400" b="1" u="sng" dirty="0"/>
          </a:p>
          <a:p>
            <a:pPr marL="0" indent="0" algn="just" eaLnBrk="1" hangingPunct="1">
              <a:buNone/>
              <a:defRPr/>
            </a:pPr>
            <a:r>
              <a:rPr lang="en-US" altLang="en-US" sz="2400" b="1" u="sng" dirty="0"/>
              <a:t>Issue:</a:t>
            </a:r>
            <a:r>
              <a:rPr lang="en-US" altLang="en-US" sz="2400" b="1" dirty="0"/>
              <a:t> </a:t>
            </a:r>
            <a:r>
              <a:rPr lang="en-US" sz="2400" dirty="0"/>
              <a:t>Whether the warrantless seizure and search of historical cellphone records revealing the location and movements of a cellphone user over the course of 127 days is permitted by the Fourth Amendment?</a:t>
            </a:r>
            <a:endParaRPr lang="en-US" altLang="en-US" sz="2400" dirty="0"/>
          </a:p>
          <a:p>
            <a:pPr marL="0" indent="0" algn="just" eaLnBrk="1" hangingPunct="1">
              <a:buNone/>
              <a:defRPr/>
            </a:pPr>
            <a:endParaRPr lang="en-US" altLang="en-US" sz="2400" dirty="0"/>
          </a:p>
        </p:txBody>
      </p:sp>
    </p:spTree>
    <p:extLst>
      <p:ext uri="{BB962C8B-B14F-4D97-AF65-F5344CB8AC3E}">
        <p14:creationId xmlns:p14="http://schemas.microsoft.com/office/powerpoint/2010/main" val="2084873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Calibri" pitchFamily="34" charset="0"/>
              </a:rPr>
              <a:t>Criminal Law and Procedure</a:t>
            </a:r>
            <a:endParaRPr lang="en-US" altLang="en-US" dirty="0" smtClean="0">
              <a:latin typeface="Calibri" pitchFamily="34" charset="0"/>
            </a:endParaRPr>
          </a:p>
        </p:txBody>
      </p:sp>
      <p:sp>
        <p:nvSpPr>
          <p:cNvPr id="3" name="Content Placeholder 2"/>
          <p:cNvSpPr>
            <a:spLocks noGrp="1"/>
          </p:cNvSpPr>
          <p:nvPr>
            <p:ph idx="1"/>
          </p:nvPr>
        </p:nvSpPr>
        <p:spPr>
          <a:xfrm>
            <a:off x="457200" y="1341437"/>
            <a:ext cx="8610600" cy="4967288"/>
          </a:xfrm>
        </p:spPr>
        <p:txBody>
          <a:bodyPr/>
          <a:lstStyle/>
          <a:p>
            <a:pPr>
              <a:defRPr/>
            </a:pPr>
            <a:r>
              <a:rPr lang="en-US" b="1" dirty="0" smtClean="0">
                <a:latin typeface="+mj-lt"/>
              </a:rPr>
              <a:t>Two new cases also raising technological issues </a:t>
            </a:r>
            <a:r>
              <a:rPr lang="en-US" dirty="0" smtClean="0">
                <a:latin typeface="+mj-lt"/>
              </a:rPr>
              <a:t>(granted this week):</a:t>
            </a:r>
          </a:p>
          <a:p>
            <a:pPr lvl="1">
              <a:defRPr/>
            </a:pPr>
            <a:r>
              <a:rPr lang="en-US" b="1" i="1" dirty="0" smtClean="0">
                <a:latin typeface="+mj-lt"/>
              </a:rPr>
              <a:t>United States v. Microsoft Corp.</a:t>
            </a:r>
            <a:endParaRPr lang="en-US" b="1" dirty="0">
              <a:latin typeface="+mj-lt"/>
            </a:endParaRPr>
          </a:p>
          <a:p>
            <a:pPr lvl="2">
              <a:defRPr/>
            </a:pPr>
            <a:r>
              <a:rPr lang="en-US" dirty="0" smtClean="0">
                <a:latin typeface="+mj-lt"/>
              </a:rPr>
              <a:t>Microsoft had emails about suspect on servers in Ireland; U.S. law enforcement agency served warrant for those emails; Microsoft resisted. </a:t>
            </a:r>
          </a:p>
          <a:p>
            <a:pPr lvl="2">
              <a:defRPr/>
            </a:pPr>
            <a:r>
              <a:rPr lang="en-US" dirty="0" smtClean="0">
                <a:latin typeface="+mj-lt"/>
              </a:rPr>
              <a:t>Whether law enforcement agencies can use a probable cause warrant under the Stored Communications Act to force U.S. companies to turn over customer data stored in a foreign data center</a:t>
            </a:r>
          </a:p>
          <a:p>
            <a:pPr lvl="1">
              <a:defRPr/>
            </a:pPr>
            <a:r>
              <a:rPr lang="en-US" b="1" i="1" dirty="0" err="1" smtClean="0">
                <a:latin typeface="+mj-lt"/>
              </a:rPr>
              <a:t>Dahda</a:t>
            </a:r>
            <a:r>
              <a:rPr lang="en-US" b="1" i="1" dirty="0" smtClean="0">
                <a:latin typeface="+mj-lt"/>
              </a:rPr>
              <a:t> v. United States</a:t>
            </a:r>
          </a:p>
          <a:p>
            <a:pPr lvl="2">
              <a:defRPr/>
            </a:pPr>
            <a:r>
              <a:rPr lang="en-US" dirty="0" smtClean="0">
                <a:latin typeface="+mj-lt"/>
              </a:rPr>
              <a:t>Most of evidence used against </a:t>
            </a:r>
            <a:r>
              <a:rPr lang="en-US" dirty="0" err="1" smtClean="0">
                <a:latin typeface="+mj-lt"/>
              </a:rPr>
              <a:t>Dahda</a:t>
            </a:r>
            <a:r>
              <a:rPr lang="en-US" dirty="0" smtClean="0">
                <a:latin typeface="+mj-lt"/>
              </a:rPr>
              <a:t> in marijuana distribution conviction was obtained from wiretap of cellphone but when it was used outside the jurisdiction </a:t>
            </a:r>
          </a:p>
          <a:p>
            <a:pPr lvl="2">
              <a:defRPr/>
            </a:pPr>
            <a:r>
              <a:rPr lang="en-US" dirty="0" smtClean="0">
                <a:latin typeface="+mj-lt"/>
              </a:rPr>
              <a:t>Whether evidence should be suppressed when a trial court allows wiretapping of mobile phones outside its jurisdiction</a:t>
            </a:r>
          </a:p>
          <a:p>
            <a:pPr lvl="2">
              <a:defRPr/>
            </a:pPr>
            <a:endParaRPr lang="en-US"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5437611"/>
            <a:ext cx="1892230" cy="12477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715000"/>
            <a:ext cx="2667000" cy="1037167"/>
          </a:xfrm>
          <a:prstGeom prst="rect">
            <a:avLst/>
          </a:prstGeom>
        </p:spPr>
      </p:pic>
    </p:spTree>
    <p:extLst>
      <p:ext uri="{BB962C8B-B14F-4D97-AF65-F5344CB8AC3E}">
        <p14:creationId xmlns:p14="http://schemas.microsoft.com/office/powerpoint/2010/main" val="3590237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p:cNvSpPr>
            <a:spLocks noGrp="1"/>
          </p:cNvSpPr>
          <p:nvPr>
            <p:ph sz="quarter" idx="1"/>
          </p:nvPr>
        </p:nvSpPr>
        <p:spPr>
          <a:xfrm>
            <a:off x="685800" y="1471615"/>
            <a:ext cx="7772400" cy="5386387"/>
          </a:xfrm>
        </p:spPr>
        <p:txBody>
          <a:bodyPr/>
          <a:lstStyle/>
          <a:p>
            <a:pPr algn="just" eaLnBrk="1" hangingPunct="1">
              <a:buFont typeface="Wingdings" panose="05000000000000000000" pitchFamily="2" charset="2"/>
              <a:buNone/>
              <a:defRPr/>
            </a:pPr>
            <a:r>
              <a:rPr lang="en-US" altLang="en-US" b="1" u="sng" dirty="0" smtClean="0"/>
              <a:t>Facts:</a:t>
            </a:r>
          </a:p>
          <a:p>
            <a:pPr algn="just" eaLnBrk="1" hangingPunct="1">
              <a:defRPr/>
            </a:pPr>
            <a:r>
              <a:rPr lang="en-US" altLang="en-US" sz="1900" dirty="0"/>
              <a:t>Officers entered the house after receiving a complaint about a loud party taking place in a vacant home.</a:t>
            </a:r>
          </a:p>
          <a:p>
            <a:pPr algn="just" eaLnBrk="1" hangingPunct="1">
              <a:defRPr/>
            </a:pPr>
            <a:r>
              <a:rPr lang="en-US" altLang="en-US" sz="1900" dirty="0"/>
              <a:t>Officers found the house in “disarray,” unfurnished, and 21 people partying inside.  No one knew who owned the house, but several of the partygoers said they were invited by a woman named “Peaches,” who was at the party and then left.</a:t>
            </a:r>
          </a:p>
          <a:p>
            <a:pPr algn="just" eaLnBrk="1" hangingPunct="1">
              <a:defRPr/>
            </a:pPr>
            <a:r>
              <a:rPr lang="en-US" altLang="en-US" sz="1900" dirty="0"/>
              <a:t>Peaches admitted that she did not have the owner’s permission to use the home.  Officers also called the owner, who said the home was vacant and no one had permission to be there.</a:t>
            </a:r>
          </a:p>
          <a:p>
            <a:pPr algn="just" eaLnBrk="1" hangingPunct="1">
              <a:defRPr/>
            </a:pPr>
            <a:r>
              <a:rPr lang="en-US" altLang="en-US" sz="1900" dirty="0"/>
              <a:t>Based on this information, officers arrested those present at the party for trespassing.</a:t>
            </a:r>
          </a:p>
          <a:p>
            <a:pPr algn="just" eaLnBrk="1" hangingPunct="1">
              <a:defRPr/>
            </a:pPr>
            <a:r>
              <a:rPr lang="en-US" altLang="en-US" sz="1900" dirty="0"/>
              <a:t>Arrestees brought suit against the officers, claiming they violated the Fourth Amendment because their arrests lacked probable cause under a DC unlawful-entry law, which required that the trespassers knew, or should have known, that they entered the house against the owner’s will</a:t>
            </a:r>
            <a:r>
              <a:rPr lang="en-US" altLang="en-US" sz="2000" dirty="0"/>
              <a:t>. </a:t>
            </a:r>
          </a:p>
          <a:p>
            <a:pPr marL="0" indent="0" algn="just" eaLnBrk="1" hangingPunct="1">
              <a:buNone/>
              <a:defRPr/>
            </a:pPr>
            <a:endParaRPr lang="en-US" altLang="en-US" sz="2000" dirty="0"/>
          </a:p>
        </p:txBody>
      </p:sp>
      <p:sp>
        <p:nvSpPr>
          <p:cNvPr id="5" name="Title 1"/>
          <p:cNvSpPr>
            <a:spLocks noGrp="1"/>
          </p:cNvSpPr>
          <p:nvPr>
            <p:ph type="title"/>
          </p:nvPr>
        </p:nvSpPr>
        <p:spPr>
          <a:xfrm>
            <a:off x="838200" y="228600"/>
            <a:ext cx="7620000" cy="685800"/>
          </a:xfrm>
        </p:spPr>
        <p:txBody>
          <a:bodyPr/>
          <a:lstStyle/>
          <a:p>
            <a:r>
              <a:rPr lang="en-US" altLang="en-US" sz="3800" dirty="0"/>
              <a:t>Preview: District of Columbia v. </a:t>
            </a:r>
            <a:r>
              <a:rPr lang="en-US" altLang="en-US" sz="3800" dirty="0" err="1"/>
              <a:t>Wesby</a:t>
            </a:r>
            <a:endParaRPr lang="en-US" altLang="en-US" sz="3800" dirty="0"/>
          </a:p>
        </p:txBody>
      </p:sp>
    </p:spTree>
    <p:extLst>
      <p:ext uri="{BB962C8B-B14F-4D97-AF65-F5344CB8AC3E}">
        <p14:creationId xmlns:p14="http://schemas.microsoft.com/office/powerpoint/2010/main" val="192826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sz="quarter" idx="1"/>
          </p:nvPr>
        </p:nvSpPr>
        <p:spPr>
          <a:xfrm>
            <a:off x="609600" y="1471615"/>
            <a:ext cx="7848600" cy="5386387"/>
          </a:xfrm>
        </p:spPr>
        <p:txBody>
          <a:bodyPr/>
          <a:lstStyle/>
          <a:p>
            <a:pPr algn="just" eaLnBrk="1" hangingPunct="1">
              <a:buFont typeface="Wingdings" panose="05000000000000000000" pitchFamily="2" charset="2"/>
              <a:buNone/>
              <a:defRPr/>
            </a:pPr>
            <a:r>
              <a:rPr lang="en-US" altLang="en-US" sz="2400" b="1" u="sng" dirty="0"/>
              <a:t>Holdings:</a:t>
            </a:r>
          </a:p>
          <a:p>
            <a:pPr algn="just" eaLnBrk="1" hangingPunct="1">
              <a:defRPr/>
            </a:pPr>
            <a:r>
              <a:rPr lang="en-US" altLang="en-US" sz="2100" b="1" dirty="0"/>
              <a:t>District Court: </a:t>
            </a:r>
            <a:r>
              <a:rPr lang="en-US" altLang="en-US" sz="2100" dirty="0"/>
              <a:t>Granted summary judgment in favor of the arrestees. </a:t>
            </a:r>
          </a:p>
          <a:p>
            <a:pPr lvl="1" algn="just" eaLnBrk="1" hangingPunct="1">
              <a:defRPr/>
            </a:pPr>
            <a:r>
              <a:rPr lang="en-US" altLang="en-US" sz="1800" dirty="0"/>
              <a:t>No probable cause existed because there was no evidence that the partygoers knew or should have known that they entered against the owner’s will. </a:t>
            </a:r>
          </a:p>
          <a:p>
            <a:pPr lvl="1" algn="just" eaLnBrk="1" hangingPunct="1">
              <a:defRPr/>
            </a:pPr>
            <a:r>
              <a:rPr lang="en-US" altLang="en-US" sz="1800" dirty="0"/>
              <a:t>Officers were not entitled to qualified immunity because their actions were not objectively reasonable.</a:t>
            </a:r>
            <a:r>
              <a:rPr lang="en-US" altLang="en-US" sz="1800" b="1" dirty="0"/>
              <a:t> </a:t>
            </a:r>
          </a:p>
          <a:p>
            <a:pPr marL="0" indent="0" algn="just" eaLnBrk="1" hangingPunct="1">
              <a:buNone/>
              <a:defRPr/>
            </a:pPr>
            <a:endParaRPr lang="en-US" altLang="en-US" sz="1000" b="1" dirty="0"/>
          </a:p>
          <a:p>
            <a:pPr algn="just" eaLnBrk="1" hangingPunct="1">
              <a:defRPr/>
            </a:pPr>
            <a:r>
              <a:rPr lang="en-US" altLang="en-US" sz="2100" b="1" dirty="0"/>
              <a:t>D.C. Circuit: </a:t>
            </a:r>
            <a:r>
              <a:rPr lang="en-US" altLang="en-US" sz="2100" dirty="0"/>
              <a:t>Affirmed on both grounds. </a:t>
            </a:r>
          </a:p>
          <a:p>
            <a:pPr lvl="1" algn="just" eaLnBrk="1" hangingPunct="1">
              <a:defRPr/>
            </a:pPr>
            <a:r>
              <a:rPr lang="en-US" altLang="en-US" sz="1800" dirty="0"/>
              <a:t>No probable cause existed because the woman invited the partygoers and the homeowner never told anyone that they were unwelcome in the home. </a:t>
            </a:r>
          </a:p>
          <a:p>
            <a:pPr lvl="1" algn="just" eaLnBrk="1" hangingPunct="1">
              <a:defRPr/>
            </a:pPr>
            <a:r>
              <a:rPr lang="en-US" altLang="en-US" sz="1800" dirty="0"/>
              <a:t>No qualified immunity because controlling case law at the time was clear that probable cause required evidence that the partygoers knew or should have known that they entered against owner’s will.</a:t>
            </a:r>
          </a:p>
          <a:p>
            <a:pPr marL="0" indent="0" algn="just" eaLnBrk="1" hangingPunct="1">
              <a:buNone/>
              <a:defRPr/>
            </a:pPr>
            <a:endParaRPr lang="en-US" altLang="en-US" sz="1000" b="1" dirty="0"/>
          </a:p>
          <a:p>
            <a:pPr algn="just" eaLnBrk="1" hangingPunct="1">
              <a:defRPr/>
            </a:pPr>
            <a:r>
              <a:rPr lang="en-US" sz="2100" b="1" dirty="0"/>
              <a:t>D.C. Circuit: </a:t>
            </a:r>
            <a:r>
              <a:rPr lang="en-US" sz="2100" dirty="0"/>
              <a:t>Denied rehearing en banc. </a:t>
            </a:r>
          </a:p>
          <a:p>
            <a:pPr marL="0" indent="0" algn="just" eaLnBrk="1" hangingPunct="1">
              <a:buNone/>
              <a:defRPr/>
            </a:pPr>
            <a:endParaRPr lang="en-US" altLang="en-US" sz="2400" dirty="0"/>
          </a:p>
        </p:txBody>
      </p:sp>
      <p:sp>
        <p:nvSpPr>
          <p:cNvPr id="4" name="Title 1"/>
          <p:cNvSpPr txBox="1">
            <a:spLocks/>
          </p:cNvSpPr>
          <p:nvPr/>
        </p:nvSpPr>
        <p:spPr bwMode="gray">
          <a:xfrm>
            <a:off x="838200" y="228600"/>
            <a:ext cx="7620000" cy="6858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1" kern="1200">
                <a:solidFill>
                  <a:srgbClr val="FFFFFF"/>
                </a:solidFill>
                <a:latin typeface="Arial Narrow" pitchFamily="34" charset="0"/>
                <a:ea typeface="+mj-ea"/>
                <a:cs typeface="+mj-cs"/>
              </a:defRPr>
            </a:lvl1pPr>
          </a:lstStyle>
          <a:p>
            <a:r>
              <a:rPr lang="en-US" altLang="en-US" sz="3800" smtClean="0"/>
              <a:t>Preview: District of Columbia v. Wesby</a:t>
            </a:r>
            <a:endParaRPr lang="en-US" altLang="en-US" sz="3800" dirty="0"/>
          </a:p>
        </p:txBody>
      </p:sp>
    </p:spTree>
    <p:extLst>
      <p:ext uri="{BB962C8B-B14F-4D97-AF65-F5344CB8AC3E}">
        <p14:creationId xmlns:p14="http://schemas.microsoft.com/office/powerpoint/2010/main" val="3543546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838200" y="228600"/>
            <a:ext cx="7620000" cy="685800"/>
          </a:xfrm>
        </p:spPr>
        <p:txBody>
          <a:bodyPr/>
          <a:lstStyle/>
          <a:p>
            <a:r>
              <a:rPr lang="en-US" altLang="en-US" sz="3800" dirty="0"/>
              <a:t>Preview: District of Columbia v. </a:t>
            </a:r>
            <a:r>
              <a:rPr lang="en-US" altLang="en-US" sz="3800" dirty="0" err="1"/>
              <a:t>Wesby</a:t>
            </a:r>
            <a:endParaRPr lang="en-US" altLang="en-US" sz="3800" dirty="0"/>
          </a:p>
        </p:txBody>
      </p:sp>
      <p:sp>
        <p:nvSpPr>
          <p:cNvPr id="3" name="Content Placeholder 2"/>
          <p:cNvSpPr>
            <a:spLocks noGrp="1"/>
          </p:cNvSpPr>
          <p:nvPr>
            <p:ph sz="quarter" idx="1"/>
          </p:nvPr>
        </p:nvSpPr>
        <p:spPr>
          <a:xfrm>
            <a:off x="609600" y="1600200"/>
            <a:ext cx="7696200" cy="4724400"/>
          </a:xfrm>
        </p:spPr>
        <p:txBody>
          <a:bodyPr/>
          <a:lstStyle/>
          <a:p>
            <a:pPr marL="0" indent="0" algn="just" eaLnBrk="1" hangingPunct="1">
              <a:buNone/>
              <a:defRPr/>
            </a:pPr>
            <a:r>
              <a:rPr lang="en-US" altLang="en-US" sz="2400" b="1" u="sng" dirty="0"/>
              <a:t>Issues:</a:t>
            </a:r>
          </a:p>
          <a:p>
            <a:pPr algn="just" eaLnBrk="1" hangingPunct="1">
              <a:defRPr/>
            </a:pPr>
            <a:r>
              <a:rPr lang="en-US" altLang="en-US" sz="2100" dirty="0"/>
              <a:t>1. </a:t>
            </a:r>
            <a:r>
              <a:rPr lang="en-US" sz="2100" dirty="0"/>
              <a:t>Whether police officers who found late-night partiers inside a vacant home belonging to someone else had probable cause to arrest the partiers for trespassing under the Fourth Amendment?</a:t>
            </a:r>
          </a:p>
          <a:p>
            <a:pPr algn="just" eaLnBrk="1" hangingPunct="1">
              <a:defRPr/>
            </a:pPr>
            <a:endParaRPr lang="en-US" sz="2100" dirty="0"/>
          </a:p>
          <a:p>
            <a:pPr algn="just" eaLnBrk="1" hangingPunct="1">
              <a:defRPr/>
            </a:pPr>
            <a:r>
              <a:rPr lang="en-US" sz="2100" dirty="0"/>
              <a:t>2. Whether, when the owner of a vacant home informs police that he has not authorized entry, an officer assessing probable cause to arrest those inside for trespassing may discredit the suspects' questionable claims of an innocent mental state?</a:t>
            </a:r>
          </a:p>
          <a:p>
            <a:pPr algn="just" eaLnBrk="1" hangingPunct="1">
              <a:defRPr/>
            </a:pPr>
            <a:endParaRPr lang="en-US" sz="2100" dirty="0"/>
          </a:p>
          <a:p>
            <a:pPr algn="just" eaLnBrk="1" hangingPunct="1">
              <a:defRPr/>
            </a:pPr>
            <a:r>
              <a:rPr lang="en-US" sz="2100" dirty="0"/>
              <a:t>3. Whether, even if there was no probable cause to arrest the apparent trespassers, the officers were entitled to qualified immunity because the law was not clearly established in this regard?</a:t>
            </a:r>
            <a:endParaRPr lang="en-US" altLang="en-US" sz="2100" dirty="0"/>
          </a:p>
          <a:p>
            <a:pPr>
              <a:defRPr/>
            </a:pPr>
            <a:endParaRPr lang="en-US" dirty="0"/>
          </a:p>
        </p:txBody>
      </p:sp>
    </p:spTree>
    <p:extLst>
      <p:ext uri="{BB962C8B-B14F-4D97-AF65-F5344CB8AC3E}">
        <p14:creationId xmlns:p14="http://schemas.microsoft.com/office/powerpoint/2010/main" val="220184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524000" y="228600"/>
            <a:ext cx="6472238" cy="687388"/>
          </a:xfrm>
        </p:spPr>
        <p:txBody>
          <a:bodyPr/>
          <a:lstStyle/>
          <a:p>
            <a:pPr eaLnBrk="1" hangingPunct="1"/>
            <a:r>
              <a:rPr lang="en-US" altLang="en-US" dirty="0" smtClean="0"/>
              <a:t>Preview: Sessions v. </a:t>
            </a:r>
            <a:r>
              <a:rPr lang="en-US" altLang="en-US" dirty="0" err="1" smtClean="0"/>
              <a:t>Dimaya</a:t>
            </a:r>
            <a:endParaRPr lang="en-US" altLang="en-US" dirty="0" smtClean="0">
              <a:ea typeface="ＭＳ Ｐゴシック" panose="020B0600070205080204" pitchFamily="34" charset="-128"/>
            </a:endParaRPr>
          </a:p>
        </p:txBody>
      </p:sp>
      <p:sp>
        <p:nvSpPr>
          <p:cNvPr id="135171" name="Content Placeholder 2"/>
          <p:cNvSpPr>
            <a:spLocks noGrp="1"/>
          </p:cNvSpPr>
          <p:nvPr>
            <p:ph sz="quarter" idx="1"/>
          </p:nvPr>
        </p:nvSpPr>
        <p:spPr>
          <a:xfrm>
            <a:off x="914400" y="1557338"/>
            <a:ext cx="7467600" cy="4902200"/>
          </a:xfrm>
        </p:spPr>
        <p:txBody>
          <a:bodyPr/>
          <a:lstStyle/>
          <a:p>
            <a:pPr algn="just" eaLnBrk="1" hangingPunct="1">
              <a:buFont typeface="Wingdings" panose="05000000000000000000" pitchFamily="2" charset="2"/>
              <a:buNone/>
              <a:defRPr/>
            </a:pPr>
            <a:r>
              <a:rPr lang="en-US" altLang="en-US" sz="2400" b="1" u="sng" dirty="0"/>
              <a:t>Facts:</a:t>
            </a:r>
          </a:p>
          <a:p>
            <a:pPr algn="just" eaLnBrk="1" hangingPunct="1">
              <a:defRPr/>
            </a:pPr>
            <a:r>
              <a:rPr lang="en-US" altLang="en-US" sz="2000" dirty="0"/>
              <a:t>The Immigration and Nationality Act (INA) says that any alien who is convicted of an “aggravated felony” is removable from the United States. </a:t>
            </a:r>
          </a:p>
          <a:p>
            <a:pPr algn="just" eaLnBrk="1" hangingPunct="1">
              <a:defRPr/>
            </a:pPr>
            <a:r>
              <a:rPr lang="en-US" altLang="en-US" sz="2000" dirty="0"/>
              <a:t>“Aggravated felony” includes any “crime of violence,” as defined in 18 U.S.C. 16(b), for which the term of imprisonment is at least one year.</a:t>
            </a:r>
          </a:p>
          <a:p>
            <a:pPr algn="just" eaLnBrk="1" hangingPunct="1">
              <a:defRPr/>
            </a:pPr>
            <a:r>
              <a:rPr lang="en-US" altLang="en-US" sz="2000" dirty="0"/>
              <a:t>Section </a:t>
            </a:r>
            <a:r>
              <a:rPr lang="en-US" sz="2000" dirty="0"/>
              <a:t>16(b) defines “c</a:t>
            </a:r>
            <a:r>
              <a:rPr lang="en-US" altLang="en-US" sz="2000" dirty="0"/>
              <a:t>rime of violence” to include any offense that is a felony and that by its nature involves a substantial risk that physical force may be used in committing the offense.</a:t>
            </a:r>
          </a:p>
          <a:p>
            <a:pPr algn="just" eaLnBrk="1" hangingPunct="1">
              <a:defRPr/>
            </a:pPr>
            <a:r>
              <a:rPr lang="en-US" altLang="en-US" sz="2000" dirty="0"/>
              <a:t>Dimaya, who is a lawful permanent resident, was convicted of first-degree residential burglary on two separate occasions.</a:t>
            </a:r>
          </a:p>
          <a:p>
            <a:pPr algn="just" eaLnBrk="1" hangingPunct="1">
              <a:defRPr/>
            </a:pPr>
            <a:r>
              <a:rPr lang="en-US" altLang="en-US" sz="2000" dirty="0"/>
              <a:t>In 2010, the Department of Homeland Security initiated removal proceedings against Dimaya because the burglary convictions qualified as “aggravated felon[ies].”</a:t>
            </a:r>
          </a:p>
          <a:p>
            <a:pPr marL="0" indent="0" algn="just" eaLnBrk="1" hangingPunct="1">
              <a:buNone/>
              <a:defRPr/>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2761792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524000" y="152400"/>
            <a:ext cx="6115050" cy="754063"/>
          </a:xfrm>
        </p:spPr>
        <p:txBody>
          <a:bodyPr/>
          <a:lstStyle/>
          <a:p>
            <a:pPr eaLnBrk="1" hangingPunct="1"/>
            <a:r>
              <a:rPr lang="en-US" altLang="en-US" dirty="0" smtClean="0"/>
              <a:t>Preview: Sessions v. </a:t>
            </a:r>
            <a:r>
              <a:rPr lang="en-US" altLang="en-US" dirty="0" err="1" smtClean="0"/>
              <a:t>Dimaya</a:t>
            </a:r>
            <a:endParaRPr lang="en-US" altLang="en-US" dirty="0" smtClean="0">
              <a:ea typeface="ＭＳ Ｐゴシック" panose="020B0600070205080204" pitchFamily="34" charset="-128"/>
            </a:endParaRPr>
          </a:p>
        </p:txBody>
      </p:sp>
      <p:sp>
        <p:nvSpPr>
          <p:cNvPr id="136195" name="Content Placeholder 2"/>
          <p:cNvSpPr>
            <a:spLocks noGrp="1"/>
          </p:cNvSpPr>
          <p:nvPr>
            <p:ph sz="quarter" idx="1"/>
          </p:nvPr>
        </p:nvSpPr>
        <p:spPr>
          <a:xfrm>
            <a:off x="838200" y="1500188"/>
            <a:ext cx="7543800" cy="4902200"/>
          </a:xfrm>
        </p:spPr>
        <p:txBody>
          <a:bodyPr/>
          <a:lstStyle/>
          <a:p>
            <a:pPr algn="just" eaLnBrk="1" hangingPunct="1">
              <a:buFont typeface="Wingdings" panose="05000000000000000000" pitchFamily="2" charset="2"/>
              <a:buNone/>
              <a:defRPr/>
            </a:pPr>
            <a:r>
              <a:rPr lang="en-US" altLang="en-US" sz="2400" b="1" u="sng" dirty="0"/>
              <a:t>Holdings:</a:t>
            </a:r>
          </a:p>
          <a:p>
            <a:pPr algn="just" eaLnBrk="1" hangingPunct="1">
              <a:defRPr/>
            </a:pPr>
            <a:r>
              <a:rPr lang="en-US" altLang="en-US" sz="2300" b="1" dirty="0"/>
              <a:t>Immigration Judge: </a:t>
            </a:r>
            <a:r>
              <a:rPr lang="en-US" altLang="en-US" sz="2300" dirty="0"/>
              <a:t>Dimaya was removable because each conviction was an “aggravated felony.” </a:t>
            </a:r>
          </a:p>
          <a:p>
            <a:pPr algn="just" eaLnBrk="1" hangingPunct="1">
              <a:defRPr/>
            </a:pPr>
            <a:r>
              <a:rPr lang="en-US" altLang="en-US" sz="2300" b="1" dirty="0"/>
              <a:t>Board of Immigration Appeals: </a:t>
            </a:r>
            <a:r>
              <a:rPr lang="en-US" altLang="en-US" sz="2300" dirty="0"/>
              <a:t>Dismissed Dimaya’s appeal. First-degree burglary is a “crime of violence” under Section</a:t>
            </a:r>
            <a:r>
              <a:rPr lang="en-US" sz="2300" dirty="0"/>
              <a:t> </a:t>
            </a:r>
            <a:r>
              <a:rPr lang="en-US" altLang="en-US" sz="2300" dirty="0"/>
              <a:t>16(b) and therefore an aggravated felony.</a:t>
            </a:r>
          </a:p>
          <a:p>
            <a:pPr algn="just" eaLnBrk="1" hangingPunct="1">
              <a:defRPr/>
            </a:pPr>
            <a:r>
              <a:rPr lang="en-US" altLang="en-US" sz="2300" b="1" dirty="0"/>
              <a:t>Ninth Circuit: </a:t>
            </a:r>
            <a:r>
              <a:rPr lang="en-US" altLang="en-US" sz="2300" dirty="0"/>
              <a:t>Section 16(b), as incorporated in the INA’s definition of “aggravated felony,” is unconstitutionally vague.</a:t>
            </a:r>
          </a:p>
          <a:p>
            <a:pPr algn="just" eaLnBrk="1" hangingPunct="1">
              <a:defRPr/>
            </a:pPr>
            <a:endParaRPr lang="en-US" altLang="en-US" sz="2400" b="1" dirty="0"/>
          </a:p>
          <a:p>
            <a:pPr marL="0" indent="0" algn="just" eaLnBrk="1" hangingPunct="1">
              <a:buNone/>
              <a:defRPr/>
            </a:pPr>
            <a:r>
              <a:rPr lang="en-US" altLang="en-US" sz="2400" b="1" u="sng" dirty="0"/>
              <a:t>Issue:</a:t>
            </a:r>
            <a:r>
              <a:rPr lang="en-US" altLang="en-US" sz="2400" b="1" dirty="0"/>
              <a:t> </a:t>
            </a:r>
            <a:r>
              <a:rPr lang="en-US" sz="2300" dirty="0"/>
              <a:t>Whether 18 U.S.C. § 16(b), as incorporated into the Immigration and Nationality Act’s provisions governing an alien’s removal from the United States, is unconstitutionally vague? </a:t>
            </a:r>
            <a:endParaRPr lang="en-US" altLang="en-US" sz="2300" b="1" u="sng" dirty="0"/>
          </a:p>
          <a:p>
            <a:pPr marL="0" indent="0" algn="just" eaLnBrk="1" hangingPunct="1">
              <a:buNone/>
              <a:defRPr/>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835407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295400" y="228600"/>
            <a:ext cx="7084219" cy="685800"/>
          </a:xfrm>
        </p:spPr>
        <p:txBody>
          <a:bodyPr/>
          <a:lstStyle/>
          <a:p>
            <a:pPr algn="ctr" eaLnBrk="1" hangingPunct="1"/>
            <a:r>
              <a:rPr lang="en-US" altLang="en-US" sz="3600" dirty="0"/>
              <a:t>Justice Gorsuch’s Potential Impact? </a:t>
            </a:r>
          </a:p>
        </p:txBody>
      </p:sp>
      <p:sp>
        <p:nvSpPr>
          <p:cNvPr id="131075" name="Content Placeholder 2"/>
          <p:cNvSpPr>
            <a:spLocks noGrp="1"/>
          </p:cNvSpPr>
          <p:nvPr>
            <p:ph sz="quarter" idx="1"/>
          </p:nvPr>
        </p:nvSpPr>
        <p:spPr>
          <a:xfrm>
            <a:off x="685800" y="1295400"/>
            <a:ext cx="7696199" cy="5349875"/>
          </a:xfrm>
        </p:spPr>
        <p:txBody>
          <a:bodyPr/>
          <a:lstStyle/>
          <a:p>
            <a:pPr algn="just" eaLnBrk="1" hangingPunct="1">
              <a:defRPr/>
            </a:pPr>
            <a:r>
              <a:rPr lang="en-US" altLang="en-US" sz="2100" dirty="0"/>
              <a:t>Then-Judge Gorsuch emphasized the need for citizens to have fair notice of the laws, especially in a modern era with an ever-increasing number of laws on the books.</a:t>
            </a:r>
          </a:p>
          <a:p>
            <a:pPr lvl="1" algn="just" eaLnBrk="1" hangingPunct="1">
              <a:defRPr/>
            </a:pPr>
            <a:r>
              <a:rPr lang="en-US" altLang="en-US" sz="1700" dirty="0"/>
              <a:t>In a 2013 speech, he stated: “Without written laws, we lack fair notice of the rules we must obey.  But with too many written laws, don’t we invite a new kind of fair notice problem?  And what happens to individual freedom and equality—and to our very conception of law itself—when the criminal code comes to cover so many facets of daily life that prosecutors can almost choose their targets with impunity? ... In </a:t>
            </a:r>
            <a:r>
              <a:rPr lang="en-US" altLang="en-US" sz="1700" i="1" dirty="0"/>
              <a:t>Federalist 62</a:t>
            </a:r>
            <a:r>
              <a:rPr lang="en-US" altLang="en-US" sz="1700" dirty="0"/>
              <a:t>, Madison warned that when laws become just a paper blizzard citizens are left unable to know what the law is and cannot conform their conduct to it.  It is an irony of the law that either too much or too little can impair liberty</a:t>
            </a:r>
            <a:r>
              <a:rPr lang="en-US" altLang="en-US" sz="1650" dirty="0"/>
              <a:t>.” </a:t>
            </a:r>
          </a:p>
          <a:p>
            <a:pPr algn="just" eaLnBrk="1" hangingPunct="1">
              <a:defRPr/>
            </a:pPr>
            <a:r>
              <a:rPr lang="en-US" altLang="en-US" sz="2100" i="1" dirty="0"/>
              <a:t>United States v. Rentz</a:t>
            </a:r>
            <a:r>
              <a:rPr lang="en-US" altLang="en-US" sz="2100" dirty="0"/>
              <a:t>: Judge Gorsuch’s opinion for the court indicated his willingness to apply the rule of lenity—the rule that a grievously ambiguous criminal statute will be construed in the defendant’s favor—because it ensures that Congress provides fair notice to a criminal defendant of what conduct is illegal.</a:t>
            </a:r>
            <a:endParaRPr lang="en-US" altLang="en-US" sz="2100" i="1" dirty="0"/>
          </a:p>
        </p:txBody>
      </p:sp>
    </p:spTree>
    <p:extLst>
      <p:ext uri="{BB962C8B-B14F-4D97-AF65-F5344CB8AC3E}">
        <p14:creationId xmlns:p14="http://schemas.microsoft.com/office/powerpoint/2010/main" val="3493598528"/>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9144000" cy="2590800"/>
          </a:xfrm>
        </p:spPr>
        <p:txBody>
          <a:bodyPr anchor="ctr"/>
          <a:lstStyle/>
          <a:p>
            <a:pPr algn="ctr">
              <a:defRPr/>
            </a:pPr>
            <a:r>
              <a:rPr lang="en-US" sz="4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Patents</a:t>
            </a:r>
            <a:endParaRPr lang="en-US" sz="4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9102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Patents</a:t>
            </a:r>
          </a:p>
        </p:txBody>
      </p:sp>
      <p:sp>
        <p:nvSpPr>
          <p:cNvPr id="3" name="Content Placeholder 2"/>
          <p:cNvSpPr>
            <a:spLocks noGrp="1"/>
          </p:cNvSpPr>
          <p:nvPr>
            <p:ph idx="1"/>
          </p:nvPr>
        </p:nvSpPr>
        <p:spPr>
          <a:xfrm>
            <a:off x="419100" y="1266733"/>
            <a:ext cx="8229600" cy="4967288"/>
          </a:xfrm>
        </p:spPr>
        <p:txBody>
          <a:bodyPr/>
          <a:lstStyle/>
          <a:p>
            <a:pPr marL="0" indent="0">
              <a:buNone/>
              <a:defRPr/>
            </a:pPr>
            <a:endParaRPr lang="en-US" b="1" i="1" dirty="0" smtClean="0">
              <a:latin typeface="+mj-lt"/>
            </a:endParaRPr>
          </a:p>
          <a:p>
            <a:pPr marL="0" indent="0">
              <a:buNone/>
              <a:defRPr/>
            </a:pPr>
            <a:endParaRPr lang="en-US" b="1" i="1" dirty="0" smtClean="0">
              <a:latin typeface="+mj-lt"/>
            </a:endParaRPr>
          </a:p>
          <a:p>
            <a:pPr marL="0" indent="0">
              <a:buNone/>
              <a:defRPr/>
            </a:pPr>
            <a:endParaRPr lang="en-US" b="1" i="1" dirty="0">
              <a:latin typeface="+mj-lt"/>
            </a:endParaRPr>
          </a:p>
          <a:p>
            <a:pPr marL="0" indent="0" algn="ctr">
              <a:buNone/>
              <a:defRPr/>
            </a:pPr>
            <a:r>
              <a:rPr lang="en-US" b="1" i="1" dirty="0" smtClean="0">
                <a:latin typeface="+mj-lt"/>
              </a:rPr>
              <a:t>Oil </a:t>
            </a:r>
            <a:r>
              <a:rPr lang="en-US" b="1" i="1" dirty="0">
                <a:latin typeface="+mj-lt"/>
              </a:rPr>
              <a:t>States Energy Services LLC v. Greene’s Energy Group, </a:t>
            </a:r>
            <a:r>
              <a:rPr lang="en-US" b="1" i="1" dirty="0" smtClean="0">
                <a:latin typeface="+mj-lt"/>
              </a:rPr>
              <a:t>LLC</a:t>
            </a:r>
          </a:p>
          <a:p>
            <a:pPr marL="0" indent="0">
              <a:buNone/>
              <a:defRPr/>
            </a:pPr>
            <a:endParaRPr lang="en-US" b="1" i="1" dirty="0" smtClean="0">
              <a:latin typeface="+mj-lt"/>
            </a:endParaRPr>
          </a:p>
          <a:p>
            <a:pPr marL="0" indent="0" algn="ctr">
              <a:buNone/>
              <a:defRPr/>
            </a:pPr>
            <a:r>
              <a:rPr lang="en-US" dirty="0" smtClean="0">
                <a:latin typeface="+mj-lt"/>
              </a:rPr>
              <a:t>Is the statutorily created </a:t>
            </a:r>
            <a:r>
              <a:rPr lang="en-US" i="1" dirty="0" smtClean="0">
                <a:latin typeface="+mj-lt"/>
              </a:rPr>
              <a:t>inter partes </a:t>
            </a:r>
            <a:r>
              <a:rPr lang="en-US" dirty="0" smtClean="0">
                <a:latin typeface="+mj-lt"/>
              </a:rPr>
              <a:t>review (“IPR”) process unconstitutional? </a:t>
            </a:r>
          </a:p>
        </p:txBody>
      </p:sp>
    </p:spTree>
    <p:extLst>
      <p:ext uri="{BB962C8B-B14F-4D97-AF65-F5344CB8AC3E}">
        <p14:creationId xmlns:p14="http://schemas.microsoft.com/office/powerpoint/2010/main" val="434825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9144000" cy="2590800"/>
          </a:xfrm>
        </p:spPr>
        <p:txBody>
          <a:bodyPr anchor="ctr"/>
          <a:lstStyle/>
          <a:p>
            <a:pPr algn="ctr">
              <a:defRPr/>
            </a:pPr>
            <a:r>
              <a:rPr lang="en-US" sz="4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Constitutional Law</a:t>
            </a:r>
          </a:p>
        </p:txBody>
      </p:sp>
    </p:spTree>
    <p:extLst>
      <p:ext uri="{BB962C8B-B14F-4D97-AF65-F5344CB8AC3E}">
        <p14:creationId xmlns:p14="http://schemas.microsoft.com/office/powerpoint/2010/main" val="4068160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Patents</a:t>
            </a:r>
          </a:p>
        </p:txBody>
      </p:sp>
      <p:sp>
        <p:nvSpPr>
          <p:cNvPr id="3" name="Content Placeholder 2"/>
          <p:cNvSpPr>
            <a:spLocks noGrp="1"/>
          </p:cNvSpPr>
          <p:nvPr>
            <p:ph idx="1"/>
          </p:nvPr>
        </p:nvSpPr>
        <p:spPr>
          <a:xfrm>
            <a:off x="419100" y="1266733"/>
            <a:ext cx="8229600" cy="4967288"/>
          </a:xfrm>
        </p:spPr>
        <p:txBody>
          <a:bodyPr/>
          <a:lstStyle/>
          <a:p>
            <a:pPr marL="0" indent="0">
              <a:buNone/>
              <a:defRPr/>
            </a:pPr>
            <a:endParaRPr lang="en-US" b="1" i="1" dirty="0" smtClean="0">
              <a:latin typeface="+mj-lt"/>
            </a:endParaRPr>
          </a:p>
          <a:p>
            <a:pPr marL="0" indent="0">
              <a:buNone/>
              <a:defRPr/>
            </a:pPr>
            <a:endParaRPr lang="en-US" b="1" i="1" dirty="0">
              <a:latin typeface="+mj-lt"/>
            </a:endParaRPr>
          </a:p>
          <a:p>
            <a:pPr marL="0" indent="0">
              <a:buNone/>
              <a:defRPr/>
            </a:pPr>
            <a:endParaRPr lang="en-US" b="1" i="1" dirty="0" smtClean="0">
              <a:latin typeface="+mj-lt"/>
            </a:endParaRPr>
          </a:p>
          <a:p>
            <a:pPr marL="0" indent="0">
              <a:buNone/>
              <a:defRPr/>
            </a:pPr>
            <a:endParaRPr lang="en-US" b="1" i="1" dirty="0">
              <a:latin typeface="+mj-l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3999" cy="683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28800" y="1270784"/>
            <a:ext cx="6858000" cy="707886"/>
          </a:xfrm>
          <a:prstGeom prst="rect">
            <a:avLst/>
          </a:prstGeom>
          <a:noFill/>
        </p:spPr>
        <p:txBody>
          <a:bodyPr wrap="square" rtlCol="0">
            <a:spAutoFit/>
          </a:bodyPr>
          <a:lstStyle/>
          <a:p>
            <a:pPr algn="r"/>
            <a:r>
              <a:rPr lang="en-US" sz="4000" dirty="0" smtClean="0">
                <a:solidFill>
                  <a:schemeClr val="bg1"/>
                </a:solidFill>
              </a:rPr>
              <a:t>What is inter partes review? </a:t>
            </a:r>
            <a:endParaRPr lang="en-US" sz="4000" dirty="0">
              <a:solidFill>
                <a:schemeClr val="bg1"/>
              </a:solidFill>
            </a:endParaRPr>
          </a:p>
        </p:txBody>
      </p:sp>
    </p:spTree>
    <p:extLst>
      <p:ext uri="{BB962C8B-B14F-4D97-AF65-F5344CB8AC3E}">
        <p14:creationId xmlns:p14="http://schemas.microsoft.com/office/powerpoint/2010/main" val="579153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Patents</a:t>
            </a:r>
          </a:p>
        </p:txBody>
      </p:sp>
      <p:sp>
        <p:nvSpPr>
          <p:cNvPr id="3" name="Content Placeholder 2"/>
          <p:cNvSpPr>
            <a:spLocks noGrp="1"/>
          </p:cNvSpPr>
          <p:nvPr>
            <p:ph idx="1"/>
          </p:nvPr>
        </p:nvSpPr>
        <p:spPr>
          <a:xfrm>
            <a:off x="419100" y="1266733"/>
            <a:ext cx="8229600" cy="4967288"/>
          </a:xfrm>
        </p:spPr>
        <p:txBody>
          <a:bodyPr/>
          <a:lstStyle/>
          <a:p>
            <a:pPr marL="0" indent="0">
              <a:buNone/>
              <a:defRPr/>
            </a:pPr>
            <a:endParaRPr lang="en-US" b="1" i="1" dirty="0" smtClean="0">
              <a:latin typeface="+mj-lt"/>
            </a:endParaRPr>
          </a:p>
          <a:p>
            <a:pPr marL="0" indent="0">
              <a:buNone/>
              <a:defRPr/>
            </a:pPr>
            <a:endParaRPr lang="en-US" b="1" i="1" dirty="0">
              <a:latin typeface="+mj-lt"/>
            </a:endParaRPr>
          </a:p>
          <a:p>
            <a:pPr marL="0" indent="0">
              <a:buNone/>
              <a:defRPr/>
            </a:pPr>
            <a:endParaRPr lang="en-US" b="1" i="1" dirty="0" smtClean="0">
              <a:latin typeface="+mj-lt"/>
            </a:endParaRPr>
          </a:p>
          <a:p>
            <a:pPr marL="0" indent="0" algn="ctr">
              <a:buNone/>
              <a:defRPr/>
            </a:pPr>
            <a:endParaRPr lang="en-US" dirty="0" smtClean="0">
              <a:latin typeface="+mj-lt"/>
            </a:endParaRPr>
          </a:p>
          <a:p>
            <a:pPr marL="0" indent="0" algn="ctr">
              <a:buNone/>
              <a:defRPr/>
            </a:pPr>
            <a:r>
              <a:rPr lang="en-US" dirty="0" smtClean="0">
                <a:latin typeface="+mj-lt"/>
              </a:rPr>
              <a:t>Are patent rights private-property rights or public rights? </a:t>
            </a:r>
            <a:endParaRPr lang="en-US" dirty="0">
              <a:latin typeface="+mj-lt"/>
            </a:endParaRPr>
          </a:p>
        </p:txBody>
      </p:sp>
    </p:spTree>
    <p:extLst>
      <p:ext uri="{BB962C8B-B14F-4D97-AF65-F5344CB8AC3E}">
        <p14:creationId xmlns:p14="http://schemas.microsoft.com/office/powerpoint/2010/main" val="587398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Patents</a:t>
            </a:r>
          </a:p>
        </p:txBody>
      </p:sp>
      <p:sp>
        <p:nvSpPr>
          <p:cNvPr id="3" name="Content Placeholder 2"/>
          <p:cNvSpPr>
            <a:spLocks noGrp="1"/>
          </p:cNvSpPr>
          <p:nvPr>
            <p:ph idx="1"/>
          </p:nvPr>
        </p:nvSpPr>
        <p:spPr>
          <a:xfrm>
            <a:off x="419100" y="1266733"/>
            <a:ext cx="8229600" cy="4967288"/>
          </a:xfrm>
        </p:spPr>
        <p:txBody>
          <a:bodyPr/>
          <a:lstStyle/>
          <a:p>
            <a:pPr marL="0" indent="0">
              <a:buNone/>
              <a:defRPr/>
            </a:pPr>
            <a:endParaRPr lang="en-US" b="1" i="1" dirty="0" smtClean="0">
              <a:latin typeface="+mj-lt"/>
            </a:endParaRPr>
          </a:p>
          <a:p>
            <a:pPr marL="0" indent="0">
              <a:buNone/>
              <a:defRPr/>
            </a:pPr>
            <a:endParaRPr lang="en-US" b="1" i="1" dirty="0">
              <a:latin typeface="+mj-lt"/>
            </a:endParaRPr>
          </a:p>
          <a:p>
            <a:pPr marL="0" indent="0">
              <a:buNone/>
              <a:defRPr/>
            </a:pPr>
            <a:endParaRPr lang="en-US" b="1" i="1" dirty="0" smtClean="0">
              <a:latin typeface="+mj-lt"/>
            </a:endParaRPr>
          </a:p>
          <a:p>
            <a:pPr marL="0" indent="0" algn="ctr">
              <a:buNone/>
              <a:defRPr/>
            </a:pPr>
            <a:endParaRPr lang="en-US" dirty="0" smtClean="0">
              <a:latin typeface="+mj-lt"/>
            </a:endParaRPr>
          </a:p>
          <a:p>
            <a:pPr marL="0" indent="0" algn="ctr">
              <a:buNone/>
              <a:defRPr/>
            </a:pPr>
            <a:endParaRPr lang="en-US" dirty="0">
              <a:latin typeface="+mj-lt"/>
            </a:endParaRPr>
          </a:p>
          <a:p>
            <a:pPr marL="0" indent="0" algn="ctr">
              <a:buNone/>
              <a:defRPr/>
            </a:pPr>
            <a:endParaRPr lang="en-US" dirty="0" smtClean="0">
              <a:latin typeface="+mj-lt"/>
            </a:endParaRPr>
          </a:p>
          <a:p>
            <a:pPr marL="0" indent="0" algn="ctr">
              <a:buNone/>
              <a:defRPr/>
            </a:pPr>
            <a:endParaRPr lang="en-US" dirty="0" smtClean="0">
              <a:latin typeface="+mj-lt"/>
            </a:endParaRPr>
          </a:p>
          <a:p>
            <a:pPr marL="0" indent="0" algn="ctr">
              <a:buNone/>
              <a:defRPr/>
            </a:pPr>
            <a:r>
              <a:rPr lang="en-US" dirty="0" smtClean="0">
                <a:latin typeface="+mj-lt"/>
              </a:rPr>
              <a:t>What happens if IPRs are unconstitutional? </a:t>
            </a:r>
            <a:endParaRPr lang="en-US" dirty="0">
              <a:latin typeface="+mj-lt"/>
            </a:endParaRPr>
          </a:p>
        </p:txBody>
      </p:sp>
      <p:pic>
        <p:nvPicPr>
          <p:cNvPr id="1028" name="Picture 4" descr="Image result for screaming crazy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6084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38417"/>
            <a:ext cx="8763000" cy="630942"/>
          </a:xfrm>
          <a:prstGeom prst="rect">
            <a:avLst/>
          </a:prstGeom>
          <a:noFill/>
        </p:spPr>
        <p:txBody>
          <a:bodyPr wrap="square" rtlCol="0">
            <a:spAutoFit/>
          </a:bodyPr>
          <a:lstStyle/>
          <a:p>
            <a:pPr algn="r"/>
            <a:r>
              <a:rPr lang="en-US" sz="3500" b="1" dirty="0" smtClean="0">
                <a:solidFill>
                  <a:schemeClr val="bg1"/>
                </a:solidFill>
              </a:rPr>
              <a:t>What happens if IPRs are unconstitutional? </a:t>
            </a:r>
            <a:endParaRPr lang="en-US" sz="3500" b="1" dirty="0">
              <a:solidFill>
                <a:schemeClr val="bg1"/>
              </a:solidFill>
            </a:endParaRPr>
          </a:p>
        </p:txBody>
      </p:sp>
    </p:spTree>
    <p:extLst>
      <p:ext uri="{BB962C8B-B14F-4D97-AF65-F5344CB8AC3E}">
        <p14:creationId xmlns:p14="http://schemas.microsoft.com/office/powerpoint/2010/main" val="4006159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Patents</a:t>
            </a:r>
          </a:p>
        </p:txBody>
      </p:sp>
      <p:sp>
        <p:nvSpPr>
          <p:cNvPr id="3" name="Content Placeholder 2"/>
          <p:cNvSpPr>
            <a:spLocks noGrp="1"/>
          </p:cNvSpPr>
          <p:nvPr>
            <p:ph idx="1"/>
          </p:nvPr>
        </p:nvSpPr>
        <p:spPr>
          <a:xfrm>
            <a:off x="419100" y="1266733"/>
            <a:ext cx="8229600" cy="4967288"/>
          </a:xfrm>
        </p:spPr>
        <p:txBody>
          <a:bodyPr/>
          <a:lstStyle/>
          <a:p>
            <a:pPr marL="0" indent="0" algn="ctr">
              <a:buNone/>
              <a:defRPr/>
            </a:pPr>
            <a:endParaRPr lang="en-US" b="1" i="1" dirty="0" smtClean="0">
              <a:latin typeface="+mj-lt"/>
            </a:endParaRPr>
          </a:p>
          <a:p>
            <a:pPr marL="0" indent="0" algn="ctr">
              <a:buNone/>
              <a:defRPr/>
            </a:pPr>
            <a:endParaRPr lang="en-US" b="1" i="1" dirty="0">
              <a:latin typeface="+mj-lt"/>
            </a:endParaRPr>
          </a:p>
          <a:p>
            <a:pPr marL="0" indent="0" algn="ctr">
              <a:buNone/>
              <a:defRPr/>
            </a:pPr>
            <a:endParaRPr lang="en-US" b="1" i="1" dirty="0" smtClean="0">
              <a:latin typeface="+mj-lt"/>
            </a:endParaRPr>
          </a:p>
          <a:p>
            <a:pPr marL="0" indent="0" algn="ctr">
              <a:buNone/>
              <a:defRPr/>
            </a:pPr>
            <a:endParaRPr lang="en-US" b="1" i="1" dirty="0">
              <a:latin typeface="+mj-lt"/>
            </a:endParaRPr>
          </a:p>
          <a:p>
            <a:pPr marL="0" indent="0" algn="ctr">
              <a:buNone/>
              <a:defRPr/>
            </a:pPr>
            <a:r>
              <a:rPr lang="en-US" b="1" i="1" dirty="0" smtClean="0">
                <a:latin typeface="+mj-lt"/>
              </a:rPr>
              <a:t>SAS </a:t>
            </a:r>
            <a:r>
              <a:rPr lang="en-US" b="1" i="1" dirty="0">
                <a:latin typeface="+mj-lt"/>
              </a:rPr>
              <a:t>Institute Inc. v. </a:t>
            </a:r>
            <a:r>
              <a:rPr lang="en-US" b="1" i="1" dirty="0" err="1" smtClean="0">
                <a:latin typeface="+mj-lt"/>
              </a:rPr>
              <a:t>Matal</a:t>
            </a:r>
            <a:endParaRPr lang="en-US" b="1" i="1" dirty="0" smtClean="0">
              <a:latin typeface="+mj-lt"/>
            </a:endParaRPr>
          </a:p>
          <a:p>
            <a:pPr marL="0" indent="0" algn="ctr">
              <a:buNone/>
              <a:defRPr/>
            </a:pPr>
            <a:endParaRPr lang="en-US" b="1" i="1" dirty="0" smtClean="0">
              <a:latin typeface="+mj-lt"/>
            </a:endParaRPr>
          </a:p>
          <a:p>
            <a:pPr marL="0" indent="0" algn="ctr">
              <a:buNone/>
              <a:defRPr/>
            </a:pPr>
            <a:r>
              <a:rPr lang="en-US" dirty="0" smtClean="0">
                <a:latin typeface="+mj-lt"/>
              </a:rPr>
              <a:t>Does the PTAB have to issue a final written decision as to every claim challenged or only some of the challenged claims? </a:t>
            </a:r>
          </a:p>
        </p:txBody>
      </p:sp>
    </p:spTree>
    <p:extLst>
      <p:ext uri="{BB962C8B-B14F-4D97-AF65-F5344CB8AC3E}">
        <p14:creationId xmlns:p14="http://schemas.microsoft.com/office/powerpoint/2010/main" val="3917585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Calibri" pitchFamily="34" charset="0"/>
              </a:rPr>
              <a:t>Patents</a:t>
            </a:r>
          </a:p>
        </p:txBody>
      </p:sp>
      <p:sp>
        <p:nvSpPr>
          <p:cNvPr id="3" name="Content Placeholder 2"/>
          <p:cNvSpPr>
            <a:spLocks noGrp="1"/>
          </p:cNvSpPr>
          <p:nvPr>
            <p:ph idx="1"/>
          </p:nvPr>
        </p:nvSpPr>
        <p:spPr>
          <a:xfrm>
            <a:off x="419100" y="1266733"/>
            <a:ext cx="8229600" cy="4967288"/>
          </a:xfrm>
        </p:spPr>
        <p:txBody>
          <a:bodyPr/>
          <a:lstStyle/>
          <a:p>
            <a:pPr marL="0" indent="0" algn="ctr">
              <a:buNone/>
              <a:defRPr/>
            </a:pPr>
            <a:endParaRPr lang="en-US" b="1" i="1" dirty="0" smtClean="0">
              <a:latin typeface="+mj-lt"/>
            </a:endParaRPr>
          </a:p>
          <a:p>
            <a:pPr marL="0" indent="0" algn="ctr">
              <a:buNone/>
              <a:defRPr/>
            </a:pPr>
            <a:endParaRPr lang="en-US" b="1" i="1" dirty="0">
              <a:latin typeface="+mj-lt"/>
            </a:endParaRPr>
          </a:p>
          <a:p>
            <a:pPr marL="0" indent="0" algn="ctr">
              <a:buNone/>
              <a:defRPr/>
            </a:pPr>
            <a:endParaRPr lang="en-US" b="1" i="1" dirty="0" smtClean="0">
              <a:latin typeface="+mj-lt"/>
            </a:endParaRPr>
          </a:p>
          <a:p>
            <a:pPr marL="0" indent="0" algn="just">
              <a:buNone/>
              <a:defRPr/>
            </a:pPr>
            <a:r>
              <a:rPr lang="en-US" dirty="0" smtClean="0">
                <a:latin typeface="+mj-lt"/>
              </a:rPr>
              <a:t>If an inter partes review is instituted and not dismissed under this chapter, the Patent Trial and Appeal Board </a:t>
            </a:r>
            <a:r>
              <a:rPr lang="en-US" u="sng" dirty="0" smtClean="0">
                <a:latin typeface="+mj-lt"/>
              </a:rPr>
              <a:t>shall issue a final written decision with respect to the patentability of any patent claim challenged </a:t>
            </a:r>
            <a:r>
              <a:rPr lang="en-US" dirty="0" smtClean="0">
                <a:latin typeface="+mj-lt"/>
              </a:rPr>
              <a:t>by the petitioner and any new claim added under section 316(d).</a:t>
            </a:r>
          </a:p>
          <a:p>
            <a:pPr marL="0" indent="0" algn="just">
              <a:buNone/>
              <a:defRPr/>
            </a:pPr>
            <a:endParaRPr lang="en-US" dirty="0">
              <a:latin typeface="+mj-lt"/>
            </a:endParaRPr>
          </a:p>
          <a:p>
            <a:pPr marL="0" indent="0" algn="r">
              <a:buNone/>
              <a:defRPr/>
            </a:pPr>
            <a:r>
              <a:rPr lang="en-US" dirty="0" smtClean="0">
                <a:latin typeface="+mj-lt"/>
              </a:rPr>
              <a:t>35 USC §318(a).</a:t>
            </a:r>
            <a:endParaRPr lang="en-US" dirty="0">
              <a:latin typeface="+mj-lt"/>
            </a:endParaRPr>
          </a:p>
        </p:txBody>
      </p:sp>
    </p:spTree>
    <p:extLst>
      <p:ext uri="{BB962C8B-B14F-4D97-AF65-F5344CB8AC3E}">
        <p14:creationId xmlns:p14="http://schemas.microsoft.com/office/powerpoint/2010/main" val="3764195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Constitutional Law</a:t>
            </a:r>
            <a:endParaRPr lang="en-US" altLang="en-US" dirty="0" smtClean="0">
              <a:latin typeface="Calibri" pitchFamily="34" charset="0"/>
            </a:endParaRPr>
          </a:p>
        </p:txBody>
      </p:sp>
      <p:sp>
        <p:nvSpPr>
          <p:cNvPr id="3" name="Content Placeholder 2"/>
          <p:cNvSpPr>
            <a:spLocks noGrp="1"/>
          </p:cNvSpPr>
          <p:nvPr>
            <p:ph idx="1"/>
          </p:nvPr>
        </p:nvSpPr>
        <p:spPr>
          <a:xfrm>
            <a:off x="419100" y="1266733"/>
            <a:ext cx="8229600" cy="4967288"/>
          </a:xfrm>
        </p:spPr>
        <p:txBody>
          <a:bodyPr/>
          <a:lstStyle/>
          <a:p>
            <a:pPr>
              <a:defRPr/>
            </a:pPr>
            <a:r>
              <a:rPr lang="en-US" b="1" i="1" dirty="0">
                <a:latin typeface="+mj-lt"/>
              </a:rPr>
              <a:t>Masterpiece </a:t>
            </a:r>
            <a:r>
              <a:rPr lang="en-US" b="1" i="1" dirty="0" err="1">
                <a:latin typeface="+mj-lt"/>
              </a:rPr>
              <a:t>Cakeshop</a:t>
            </a:r>
            <a:r>
              <a:rPr lang="en-US" b="1" i="1" dirty="0">
                <a:latin typeface="+mj-lt"/>
              </a:rPr>
              <a:t>, Ltd. v. Colorado Civil Rights </a:t>
            </a:r>
            <a:r>
              <a:rPr lang="en-US" b="1" i="1" dirty="0" smtClean="0">
                <a:latin typeface="+mj-lt"/>
              </a:rPr>
              <a:t>Commission</a:t>
            </a:r>
          </a:p>
          <a:p>
            <a:pPr lvl="1">
              <a:defRPr/>
            </a:pPr>
            <a:r>
              <a:rPr lang="en-US" dirty="0" smtClean="0"/>
              <a:t>Whether a state public accommodations law compelling an individual to create an expression opposing religious beliefs about marriage violates the free speech or free exercise clauses of the First Amendment</a:t>
            </a:r>
            <a:endParaRPr lang="en-US" dirty="0">
              <a:latin typeface="+mj-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15626" y="3200400"/>
            <a:ext cx="4712749" cy="314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042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Constitutional Law</a:t>
            </a:r>
            <a:endParaRPr lang="en-US" dirty="0"/>
          </a:p>
        </p:txBody>
      </p:sp>
      <p:sp>
        <p:nvSpPr>
          <p:cNvPr id="3" name="Content Placeholder 2"/>
          <p:cNvSpPr>
            <a:spLocks noGrp="1"/>
          </p:cNvSpPr>
          <p:nvPr>
            <p:ph idx="1"/>
          </p:nvPr>
        </p:nvSpPr>
        <p:spPr>
          <a:xfrm>
            <a:off x="457200" y="1341437"/>
            <a:ext cx="8382000" cy="4967288"/>
          </a:xfrm>
        </p:spPr>
        <p:txBody>
          <a:bodyPr/>
          <a:lstStyle/>
          <a:p>
            <a:pPr>
              <a:defRPr/>
            </a:pPr>
            <a:r>
              <a:rPr lang="en-US" b="1" i="1" dirty="0" smtClean="0"/>
              <a:t>Janus v. State, County, and Municipal Employees, Council 31</a:t>
            </a:r>
            <a:endParaRPr lang="en-US" b="1" i="1" dirty="0"/>
          </a:p>
          <a:p>
            <a:pPr lvl="1">
              <a:defRPr/>
            </a:pPr>
            <a:r>
              <a:rPr lang="en-US" dirty="0" smtClean="0"/>
              <a:t>Should </a:t>
            </a:r>
            <a:r>
              <a:rPr lang="en-US" i="1" dirty="0" err="1" smtClean="0"/>
              <a:t>Abood</a:t>
            </a:r>
            <a:r>
              <a:rPr lang="en-US" i="1" dirty="0" smtClean="0"/>
              <a:t> v. Detroit Bd. of Education </a:t>
            </a:r>
            <a:r>
              <a:rPr lang="en-US" dirty="0" smtClean="0"/>
              <a:t>be overruled? </a:t>
            </a:r>
          </a:p>
          <a:p>
            <a:pPr lvl="1">
              <a:defRPr/>
            </a:pPr>
            <a:r>
              <a:rPr lang="en-US" i="1" dirty="0" err="1" smtClean="0"/>
              <a:t>Abood</a:t>
            </a:r>
            <a:r>
              <a:rPr lang="en-US" dirty="0" smtClean="0"/>
              <a:t>: upheld a requirement that members of public sector unions pay fees equivalent to union dues, to recover the cost of collective bargaining, contract administration, and grievance adjustment (but not for political purposes)</a:t>
            </a:r>
          </a:p>
          <a:p>
            <a:pPr lvl="1">
              <a:defRPr/>
            </a:pPr>
            <a:r>
              <a:rPr lang="en-US" dirty="0" smtClean="0"/>
              <a:t>Does this requirement violate the First Amendment? </a:t>
            </a:r>
            <a:endParaRPr lang="en-US" dirty="0"/>
          </a:p>
          <a:p>
            <a:pPr lvl="1">
              <a:defRPr/>
            </a:pPr>
            <a:r>
              <a:rPr lang="en-US" dirty="0" smtClean="0"/>
              <a:t>Court split 4-4 on this issue after Justice Scalia’s death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599432"/>
            <a:ext cx="3352800" cy="1877568"/>
          </a:xfrm>
          <a:prstGeom prst="rect">
            <a:avLst/>
          </a:prstGeom>
        </p:spPr>
      </p:pic>
    </p:spTree>
    <p:extLst>
      <p:ext uri="{BB962C8B-B14F-4D97-AF65-F5344CB8AC3E}">
        <p14:creationId xmlns:p14="http://schemas.microsoft.com/office/powerpoint/2010/main" val="1927642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Constitutional Law</a:t>
            </a:r>
            <a:endParaRPr lang="en-US" altLang="en-US" dirty="0" smtClean="0">
              <a:latin typeface="Calibri" pitchFamily="34" charset="0"/>
            </a:endParaRPr>
          </a:p>
        </p:txBody>
      </p:sp>
      <p:sp>
        <p:nvSpPr>
          <p:cNvPr id="3" name="Content Placeholder 2"/>
          <p:cNvSpPr>
            <a:spLocks noGrp="1"/>
          </p:cNvSpPr>
          <p:nvPr>
            <p:ph idx="1"/>
          </p:nvPr>
        </p:nvSpPr>
        <p:spPr>
          <a:xfrm>
            <a:off x="419100" y="1266733"/>
            <a:ext cx="8229600" cy="4967288"/>
          </a:xfrm>
        </p:spPr>
        <p:txBody>
          <a:bodyPr/>
          <a:lstStyle/>
          <a:p>
            <a:pPr>
              <a:defRPr/>
            </a:pPr>
            <a:r>
              <a:rPr lang="en-US" b="1" i="1" dirty="0">
                <a:latin typeface="+mj-lt"/>
              </a:rPr>
              <a:t>Trump v. </a:t>
            </a:r>
            <a:r>
              <a:rPr lang="en-US" b="1" i="1" dirty="0" smtClean="0">
                <a:latin typeface="+mj-lt"/>
              </a:rPr>
              <a:t>Hawaii</a:t>
            </a:r>
          </a:p>
          <a:p>
            <a:pPr>
              <a:defRPr/>
            </a:pPr>
            <a:r>
              <a:rPr lang="en-US" b="1" i="1" dirty="0">
                <a:latin typeface="+mj-lt"/>
              </a:rPr>
              <a:t>Trump v. International Refugee Assistance Project</a:t>
            </a:r>
          </a:p>
          <a:p>
            <a:pPr lvl="1">
              <a:defRPr/>
            </a:pPr>
            <a:r>
              <a:rPr lang="en-US" dirty="0"/>
              <a:t>Executive Order No. </a:t>
            </a:r>
            <a:r>
              <a:rPr lang="en-US" dirty="0" smtClean="0"/>
              <a:t>13,780: 90 Day entry suspension for </a:t>
            </a:r>
            <a:r>
              <a:rPr lang="en-US" dirty="0"/>
              <a:t>foreign nationals </a:t>
            </a:r>
            <a:r>
              <a:rPr lang="en-US" dirty="0" smtClean="0"/>
              <a:t>from 6 countries </a:t>
            </a:r>
            <a:r>
              <a:rPr lang="en-US" dirty="0"/>
              <a:t>that Congress or the </a:t>
            </a:r>
            <a:r>
              <a:rPr lang="en-US" dirty="0" smtClean="0"/>
              <a:t>President previously designated </a:t>
            </a:r>
            <a:r>
              <a:rPr lang="en-US" dirty="0"/>
              <a:t>as </a:t>
            </a:r>
            <a:r>
              <a:rPr lang="en-US" dirty="0" smtClean="0"/>
              <a:t>presenting heightened terrorism-related risks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3406232"/>
            <a:ext cx="5029200" cy="282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40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Constitutional Law</a:t>
            </a:r>
            <a:endParaRPr lang="en-US" dirty="0"/>
          </a:p>
        </p:txBody>
      </p:sp>
      <p:sp>
        <p:nvSpPr>
          <p:cNvPr id="3" name="Content Placeholder 2"/>
          <p:cNvSpPr>
            <a:spLocks noGrp="1"/>
          </p:cNvSpPr>
          <p:nvPr>
            <p:ph idx="1"/>
          </p:nvPr>
        </p:nvSpPr>
        <p:spPr>
          <a:xfrm>
            <a:off x="457200" y="1341436"/>
            <a:ext cx="8382000" cy="5516563"/>
          </a:xfrm>
        </p:spPr>
        <p:txBody>
          <a:bodyPr/>
          <a:lstStyle/>
          <a:p>
            <a:pPr>
              <a:defRPr/>
            </a:pPr>
            <a:r>
              <a:rPr lang="en-US" b="1" i="1" dirty="0"/>
              <a:t>Trump v. </a:t>
            </a:r>
            <a:r>
              <a:rPr lang="en-US" b="1" i="1" dirty="0" smtClean="0"/>
              <a:t>Hawaii /Trump </a:t>
            </a:r>
            <a:r>
              <a:rPr lang="en-US" b="1" i="1" dirty="0"/>
              <a:t>v. </a:t>
            </a:r>
            <a:r>
              <a:rPr lang="en-US" b="1" i="1" dirty="0" err="1" smtClean="0"/>
              <a:t>IRAP</a:t>
            </a:r>
            <a:r>
              <a:rPr lang="en-US" b="1" i="1" dirty="0" smtClean="0"/>
              <a:t> (cont.)</a:t>
            </a:r>
            <a:endParaRPr lang="en-US" b="1" i="1" dirty="0"/>
          </a:p>
          <a:p>
            <a:pPr lvl="1">
              <a:defRPr/>
            </a:pPr>
            <a:r>
              <a:rPr lang="en-US" dirty="0" smtClean="0"/>
              <a:t>Whether </a:t>
            </a:r>
            <a:r>
              <a:rPr lang="en-US" dirty="0"/>
              <a:t>respondents' challenge to the temporary suspension of entry of aliens abroad is </a:t>
            </a:r>
            <a:r>
              <a:rPr lang="en-US" dirty="0" smtClean="0"/>
              <a:t>justiciable</a:t>
            </a:r>
          </a:p>
          <a:p>
            <a:pPr lvl="1">
              <a:defRPr/>
            </a:pPr>
            <a:r>
              <a:rPr lang="en-US" dirty="0" smtClean="0"/>
              <a:t>Whether </a:t>
            </a:r>
            <a:r>
              <a:rPr lang="en-US" dirty="0"/>
              <a:t>campaign and other unofficial </a:t>
            </a:r>
            <a:r>
              <a:rPr lang="en-US" dirty="0" smtClean="0"/>
              <a:t>statements </a:t>
            </a:r>
            <a:r>
              <a:rPr lang="en-US" dirty="0"/>
              <a:t>made outside the process of “crafting an official policy” </a:t>
            </a:r>
            <a:r>
              <a:rPr lang="en-US" dirty="0" smtClean="0"/>
              <a:t>may be used to </a:t>
            </a:r>
            <a:r>
              <a:rPr lang="en-US" dirty="0"/>
              <a:t>establish </a:t>
            </a:r>
            <a:r>
              <a:rPr lang="en-US" dirty="0" smtClean="0"/>
              <a:t>unconstitutional motives</a:t>
            </a:r>
            <a:endParaRPr lang="en-US" dirty="0"/>
          </a:p>
          <a:p>
            <a:pPr lvl="1">
              <a:defRPr/>
            </a:pPr>
            <a:r>
              <a:rPr lang="en-US" dirty="0" smtClean="0"/>
              <a:t>Whether </a:t>
            </a:r>
            <a:r>
              <a:rPr lang="en-US" dirty="0"/>
              <a:t>temporary entry suspension violates  </a:t>
            </a:r>
            <a:r>
              <a:rPr lang="en-US" dirty="0" smtClean="0"/>
              <a:t>the Establishment Clause</a:t>
            </a:r>
          </a:p>
          <a:p>
            <a:pPr lvl="1">
              <a:defRPr/>
            </a:pPr>
            <a:r>
              <a:rPr lang="en-US" dirty="0" smtClean="0"/>
              <a:t>Whether </a:t>
            </a:r>
            <a:r>
              <a:rPr lang="en-US" dirty="0"/>
              <a:t>the global injunction, which rests on alleged injury to a single individual plaintiff, is impermissibly </a:t>
            </a:r>
            <a:r>
              <a:rPr lang="en-US" dirty="0" smtClean="0"/>
              <a:t>overbroad</a:t>
            </a:r>
            <a:endParaRPr lang="en-US"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748" y="4800600"/>
            <a:ext cx="2722830" cy="183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17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9144000" cy="2590800"/>
          </a:xfrm>
        </p:spPr>
        <p:txBody>
          <a:bodyPr anchor="ctr"/>
          <a:lstStyle/>
          <a:p>
            <a:pPr algn="ctr">
              <a:defRPr/>
            </a:pPr>
            <a:r>
              <a:rPr lang="en-US" sz="4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Federalism</a:t>
            </a:r>
            <a:endParaRPr lang="en-US" sz="4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836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2800" dirty="0" smtClean="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Federalism</a:t>
            </a:r>
            <a:endParaRPr lang="en-US" altLang="en-US" dirty="0" smtClean="0">
              <a:latin typeface="Calibri" pitchFamily="34" charset="0"/>
            </a:endParaRPr>
          </a:p>
        </p:txBody>
      </p:sp>
      <p:sp>
        <p:nvSpPr>
          <p:cNvPr id="3" name="Content Placeholder 2"/>
          <p:cNvSpPr>
            <a:spLocks noGrp="1"/>
          </p:cNvSpPr>
          <p:nvPr>
            <p:ph idx="1"/>
          </p:nvPr>
        </p:nvSpPr>
        <p:spPr/>
        <p:txBody>
          <a:bodyPr/>
          <a:lstStyle/>
          <a:p>
            <a:r>
              <a:rPr lang="en-US" b="1" i="1" dirty="0"/>
              <a:t>Gill v. </a:t>
            </a:r>
            <a:r>
              <a:rPr lang="en-US" b="1" i="1" dirty="0" err="1"/>
              <a:t>Whitford</a:t>
            </a:r>
            <a:endParaRPr lang="en-US" b="1" i="1" dirty="0"/>
          </a:p>
          <a:p>
            <a:pPr lvl="1">
              <a:defRPr/>
            </a:pPr>
            <a:r>
              <a:rPr lang="en-US" dirty="0" smtClean="0"/>
              <a:t>Are partisan gerrymandering claims justiciable?</a:t>
            </a:r>
            <a:endParaRPr lang="en-US" dirty="0"/>
          </a:p>
          <a:p>
            <a:pPr lvl="1">
              <a:defRPr/>
            </a:pPr>
            <a:r>
              <a:rPr lang="en-US" dirty="0" smtClean="0"/>
              <a:t>Does </a:t>
            </a:r>
            <a:r>
              <a:rPr lang="en-US" dirty="0"/>
              <a:t>an impermissible partisan gerrymander exist if it was undisputed that the plan complies with traditional redistricting </a:t>
            </a:r>
            <a:r>
              <a:rPr lang="en-US" dirty="0" smtClean="0"/>
              <a:t>principles?</a:t>
            </a:r>
            <a:endParaRPr lang="en-US" dirty="0">
              <a:latin typeface="+mj-lt"/>
            </a:endParaRPr>
          </a:p>
          <a:p>
            <a:pPr lvl="1">
              <a:defRPr/>
            </a:pPr>
            <a:r>
              <a:rPr lang="en-US" dirty="0" smtClean="0"/>
              <a:t>Whether the district </a:t>
            </a:r>
            <a:r>
              <a:rPr lang="en-US" dirty="0"/>
              <a:t>court </a:t>
            </a:r>
            <a:r>
              <a:rPr lang="en-US" dirty="0" smtClean="0"/>
              <a:t>had </a:t>
            </a:r>
            <a:r>
              <a:rPr lang="en-US" dirty="0"/>
              <a:t>the authority to entertain a </a:t>
            </a:r>
            <a:r>
              <a:rPr lang="en-US" dirty="0" smtClean="0"/>
              <a:t>challenge to the statewide redistricting </a:t>
            </a:r>
            <a:r>
              <a:rPr lang="en-US" dirty="0"/>
              <a:t>plan, instead of </a:t>
            </a:r>
            <a:r>
              <a:rPr lang="en-US" dirty="0" smtClean="0"/>
              <a:t>a </a:t>
            </a:r>
            <a:r>
              <a:rPr lang="en-US" dirty="0"/>
              <a:t>district-by-district </a:t>
            </a:r>
            <a:r>
              <a:rPr lang="en-US" dirty="0" smtClean="0"/>
              <a:t>analysis</a:t>
            </a:r>
          </a:p>
        </p:txBody>
      </p:sp>
      <p:pic>
        <p:nvPicPr>
          <p:cNvPr id="1026" name="Picture 2" descr="https://ivn.us/wp-content/uploads/2017/06/wisconsin-lawmaker-parties-able-draw-election-maps-however-want-28755.jpg"/>
          <p:cNvPicPr>
            <a:picLocks noChangeAspect="1" noChangeArrowheads="1"/>
          </p:cNvPicPr>
          <p:nvPr/>
        </p:nvPicPr>
        <p:blipFill rotWithShape="1">
          <a:blip r:embed="rId3">
            <a:extLst>
              <a:ext uri="{28A0092B-C50C-407E-A947-70E740481C1C}">
                <a14:useLocalDpi xmlns:a14="http://schemas.microsoft.com/office/drawing/2010/main" val="0"/>
              </a:ext>
            </a:extLst>
          </a:blip>
          <a:srcRect t="37564" r="5287"/>
          <a:stretch/>
        </p:blipFill>
        <p:spPr bwMode="auto">
          <a:xfrm>
            <a:off x="5029200" y="3827481"/>
            <a:ext cx="3295426" cy="25298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4974"/>
          <a:stretch/>
        </p:blipFill>
        <p:spPr bwMode="auto">
          <a:xfrm>
            <a:off x="276112" y="4343400"/>
            <a:ext cx="429607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1351" y="4343400"/>
            <a:ext cx="4737849" cy="369332"/>
          </a:xfrm>
          <a:prstGeom prst="rect">
            <a:avLst/>
          </a:prstGeom>
          <a:solidFill>
            <a:schemeClr val="bg2"/>
          </a:solidFill>
        </p:spPr>
        <p:txBody>
          <a:bodyPr wrap="square" rtlCol="0">
            <a:spAutoFit/>
          </a:bodyPr>
          <a:lstStyle/>
          <a:p>
            <a:pPr algn="ct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2012  Wisconsin State Assembly Election</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580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FBD Only</Template>
  <TotalTime>3334</TotalTime>
  <Words>3005</Words>
  <Application>Microsoft Office PowerPoint</Application>
  <PresentationFormat>On-screen Show (4:3)</PresentationFormat>
  <Paragraphs>285</Paragraphs>
  <Slides>34</Slides>
  <Notes>24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FBD Only</vt:lpstr>
      <vt:lpstr>U.S. Supreme Court October Term 2017 Preview</vt:lpstr>
      <vt:lpstr>Overview</vt:lpstr>
      <vt:lpstr>Constitutional Law</vt:lpstr>
      <vt:lpstr>Constitutional Law</vt:lpstr>
      <vt:lpstr>Constitutional Law</vt:lpstr>
      <vt:lpstr>Constitutional Law</vt:lpstr>
      <vt:lpstr>Constitutional Law</vt:lpstr>
      <vt:lpstr>Federalism</vt:lpstr>
      <vt:lpstr>Federalism</vt:lpstr>
      <vt:lpstr>Federalism</vt:lpstr>
      <vt:lpstr>Federal Statutory Claims</vt:lpstr>
      <vt:lpstr>Federalism</vt:lpstr>
      <vt:lpstr>Federal Statutory Claims</vt:lpstr>
      <vt:lpstr>Federal Statutory Claims</vt:lpstr>
      <vt:lpstr>Federal Statutory Claims</vt:lpstr>
      <vt:lpstr>Federal Statutory Claims</vt:lpstr>
      <vt:lpstr>Federal Statutory Claims</vt:lpstr>
      <vt:lpstr>Criminal Law and Procedure</vt:lpstr>
      <vt:lpstr>Preview: Carpenter v. United States</vt:lpstr>
      <vt:lpstr>Preview: Carpenter v. United States</vt:lpstr>
      <vt:lpstr>Criminal Law and Procedure</vt:lpstr>
      <vt:lpstr>Preview: District of Columbia v. Wesby</vt:lpstr>
      <vt:lpstr>PowerPoint Presentation</vt:lpstr>
      <vt:lpstr>Preview: District of Columbia v. Wesby</vt:lpstr>
      <vt:lpstr>Preview: Sessions v. Dimaya</vt:lpstr>
      <vt:lpstr>Preview: Sessions v. Dimaya</vt:lpstr>
      <vt:lpstr>Justice Gorsuch’s Potential Impact? </vt:lpstr>
      <vt:lpstr>Patents</vt:lpstr>
      <vt:lpstr>Patents</vt:lpstr>
      <vt:lpstr>Patents</vt:lpstr>
      <vt:lpstr>Patents</vt:lpstr>
      <vt:lpstr>Patents</vt:lpstr>
      <vt:lpstr>Patents</vt:lpstr>
      <vt:lpstr>Patents</vt:lpstr>
    </vt:vector>
  </TitlesOfParts>
  <Company>Faegre Baker Daniels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Tutterow, Stephanie J.</dc:creator>
  <cp:lastModifiedBy>Melcher, Andrea D.</cp:lastModifiedBy>
  <cp:revision>428</cp:revision>
  <cp:lastPrinted>2017-08-14T16:05:08Z</cp:lastPrinted>
  <dcterms:created xsi:type="dcterms:W3CDTF">2014-06-23T18:13:14Z</dcterms:created>
  <dcterms:modified xsi:type="dcterms:W3CDTF">2017-10-20T19:24:30Z</dcterms:modified>
</cp:coreProperties>
</file>